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78" r:id="rId5"/>
    <p:sldId id="294" r:id="rId6"/>
    <p:sldId id="285" r:id="rId7"/>
    <p:sldId id="286" r:id="rId8"/>
    <p:sldId id="259" r:id="rId9"/>
    <p:sldId id="261" r:id="rId10"/>
    <p:sldId id="262" r:id="rId11"/>
    <p:sldId id="281" r:id="rId12"/>
    <p:sldId id="264" r:id="rId13"/>
    <p:sldId id="271" r:id="rId14"/>
    <p:sldId id="269" r:id="rId15"/>
    <p:sldId id="267" r:id="rId16"/>
    <p:sldId id="268" r:id="rId17"/>
    <p:sldId id="284" r:id="rId18"/>
    <p:sldId id="287" r:id="rId19"/>
    <p:sldId id="295" r:id="rId20"/>
    <p:sldId id="289" r:id="rId21"/>
    <p:sldId id="288" r:id="rId22"/>
    <p:sldId id="290" r:id="rId23"/>
    <p:sldId id="291" r:id="rId24"/>
    <p:sldId id="292" r:id="rId25"/>
    <p:sldId id="293" r:id="rId26"/>
    <p:sldId id="272" r:id="rId27"/>
    <p:sldId id="273" r:id="rId28"/>
    <p:sldId id="28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Jones CTR" initials="MFJ" lastIdx="4" clrIdx="0"/>
  <p:cmAuthor id="1" name="deanna.barbour" initials="d" lastIdx="22" clrIdx="1"/>
  <p:cmAuthor id="2" name="Lynn Greenbauer" initials="LG" lastIdx="0" clrIdx="2"/>
  <p:cmAuthor id="3" name="USDOT User" initials="USDOT"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E"/>
    <a:srgbClr val="6E9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3" autoAdjust="0"/>
    <p:restoredTop sz="77308" autoAdjust="0"/>
  </p:normalViewPr>
  <p:slideViewPr>
    <p:cSldViewPr snapToGrid="0">
      <p:cViewPr>
        <p:scale>
          <a:sx n="100" d="100"/>
          <a:sy n="100" d="100"/>
        </p:scale>
        <p:origin x="-194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74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B3031B4-24D8-4F24-AC57-0ED8304EFC29}" type="datetimeFigureOut">
              <a:rPr lang="en-US" smtClean="0"/>
              <a:pPr/>
              <a:t>5/5/2014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B9364B6-19CB-42EA-9858-216769DC1940}" type="slidenum">
              <a:rPr lang="en-US" smtClean="0"/>
              <a:pPr/>
              <a:t>‹#›</a:t>
            </a:fld>
            <a:endParaRPr lang="en-US"/>
          </a:p>
        </p:txBody>
      </p:sp>
    </p:spTree>
    <p:extLst>
      <p:ext uri="{BB962C8B-B14F-4D97-AF65-F5344CB8AC3E}">
        <p14:creationId xmlns:p14="http://schemas.microsoft.com/office/powerpoint/2010/main" val="1275029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9C0249-C8A6-4D74-84AC-4C2FB4470F97}" type="datetimeFigureOut">
              <a:rPr lang="en-US" smtClean="0"/>
              <a:t>5/5/2014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13DC367-D818-495F-B13F-7E14DB9F267F}" type="slidenum">
              <a:rPr lang="en-US" smtClean="0"/>
              <a:t>‹#›</a:t>
            </a:fld>
            <a:endParaRPr lang="en-US"/>
          </a:p>
        </p:txBody>
      </p:sp>
    </p:spTree>
    <p:extLst>
      <p:ext uri="{BB962C8B-B14F-4D97-AF65-F5344CB8AC3E}">
        <p14:creationId xmlns:p14="http://schemas.microsoft.com/office/powerpoint/2010/main" val="197332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Where there is no policy or program in place, there should also be no communications effort. Therefore, research and data should exist that relate</a:t>
            </a:r>
            <a:r>
              <a:rPr lang="en-US" strike="sngStrike" dirty="0" smtClean="0"/>
              <a:t>s</a:t>
            </a:r>
            <a:r>
              <a:rPr lang="en-US" dirty="0" smtClean="0"/>
              <a:t> to a program needing promotion. </a:t>
            </a:r>
            <a:endParaRPr lang="en-US" b="1" dirty="0">
              <a:latin typeface="Arial" charset="0"/>
            </a:endParaRPr>
          </a:p>
        </p:txBody>
      </p:sp>
      <p:sp>
        <p:nvSpPr>
          <p:cNvPr id="4" name="Slide Number Placeholder 3"/>
          <p:cNvSpPr>
            <a:spLocks noGrp="1"/>
          </p:cNvSpPr>
          <p:nvPr>
            <p:ph type="sldNum" sz="quarter" idx="10"/>
          </p:nvPr>
        </p:nvSpPr>
        <p:spPr/>
        <p:txBody>
          <a:bodyPr/>
          <a:lstStyle/>
          <a:p>
            <a:fld id="{B13DC367-D818-495F-B13F-7E14DB9F267F}" type="slidenum">
              <a:rPr lang="en-US" smtClean="0"/>
              <a:t>1</a:t>
            </a:fld>
            <a:endParaRPr lang="en-US"/>
          </a:p>
        </p:txBody>
      </p:sp>
    </p:spTree>
    <p:extLst>
      <p:ext uri="{BB962C8B-B14F-4D97-AF65-F5344CB8AC3E}">
        <p14:creationId xmlns:p14="http://schemas.microsoft.com/office/powerpoint/2010/main" val="3245750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DC367-D818-495F-B13F-7E14DB9F267F}" type="slidenum">
              <a:rPr lang="en-US" smtClean="0"/>
              <a:t>13</a:t>
            </a:fld>
            <a:endParaRPr lang="en-US"/>
          </a:p>
        </p:txBody>
      </p:sp>
    </p:spTree>
    <p:extLst>
      <p:ext uri="{BB962C8B-B14F-4D97-AF65-F5344CB8AC3E}">
        <p14:creationId xmlns:p14="http://schemas.microsoft.com/office/powerpoint/2010/main" val="238007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DC367-D818-495F-B13F-7E14DB9F267F}" type="slidenum">
              <a:rPr lang="en-US" smtClean="0"/>
              <a:t>14</a:t>
            </a:fld>
            <a:endParaRPr lang="en-US"/>
          </a:p>
        </p:txBody>
      </p:sp>
    </p:spTree>
    <p:extLst>
      <p:ext uri="{BB962C8B-B14F-4D97-AF65-F5344CB8AC3E}">
        <p14:creationId xmlns:p14="http://schemas.microsoft.com/office/powerpoint/2010/main" val="366207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DC367-D818-495F-B13F-7E14DB9F267F}" type="slidenum">
              <a:rPr lang="en-US" smtClean="0"/>
              <a:t>23</a:t>
            </a:fld>
            <a:endParaRPr lang="en-US"/>
          </a:p>
        </p:txBody>
      </p:sp>
    </p:spTree>
    <p:extLst>
      <p:ext uri="{BB962C8B-B14F-4D97-AF65-F5344CB8AC3E}">
        <p14:creationId xmlns:p14="http://schemas.microsoft.com/office/powerpoint/2010/main" val="21458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DC367-D818-495F-B13F-7E14DB9F267F}" type="slidenum">
              <a:rPr lang="en-US" smtClean="0"/>
              <a:t>24</a:t>
            </a:fld>
            <a:endParaRPr lang="en-US"/>
          </a:p>
        </p:txBody>
      </p:sp>
    </p:spTree>
    <p:extLst>
      <p:ext uri="{BB962C8B-B14F-4D97-AF65-F5344CB8AC3E}">
        <p14:creationId xmlns:p14="http://schemas.microsoft.com/office/powerpoint/2010/main" val="366245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DC367-D818-495F-B13F-7E14DB9F267F}" type="slidenum">
              <a:rPr lang="en-US" smtClean="0"/>
              <a:t>25</a:t>
            </a:fld>
            <a:endParaRPr lang="en-US"/>
          </a:p>
        </p:txBody>
      </p:sp>
    </p:spTree>
    <p:extLst>
      <p:ext uri="{BB962C8B-B14F-4D97-AF65-F5344CB8AC3E}">
        <p14:creationId xmlns:p14="http://schemas.microsoft.com/office/powerpoint/2010/main" val="34590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DC367-D818-495F-B13F-7E14DB9F267F}" type="slidenum">
              <a:rPr lang="en-US" smtClean="0"/>
              <a:t>5</a:t>
            </a:fld>
            <a:endParaRPr lang="en-US"/>
          </a:p>
        </p:txBody>
      </p:sp>
    </p:spTree>
    <p:extLst>
      <p:ext uri="{BB962C8B-B14F-4D97-AF65-F5344CB8AC3E}">
        <p14:creationId xmlns:p14="http://schemas.microsoft.com/office/powerpoint/2010/main" val="332154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DC367-D818-495F-B13F-7E14DB9F267F}" type="slidenum">
              <a:rPr lang="en-US" smtClean="0"/>
              <a:t>6</a:t>
            </a:fld>
            <a:endParaRPr lang="en-US"/>
          </a:p>
        </p:txBody>
      </p:sp>
    </p:spTree>
    <p:extLst>
      <p:ext uri="{BB962C8B-B14F-4D97-AF65-F5344CB8AC3E}">
        <p14:creationId xmlns:p14="http://schemas.microsoft.com/office/powerpoint/2010/main" val="377726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hip-</a:t>
            </a:r>
            <a:r>
              <a:rPr lang="en-US" sz="1200" b="0" i="0" u="none" strike="noStrike" kern="1200" baseline="0" dirty="0" err="1" smtClean="0">
                <a:solidFill>
                  <a:schemeClr val="tx1"/>
                </a:solidFill>
                <a:latin typeface="+mn-lt"/>
                <a:ea typeface="+mn-ea"/>
                <a:cs typeface="+mn-cs"/>
              </a:rPr>
              <a:t>ennial</a:t>
            </a:r>
            <a:r>
              <a:rPr lang="en-US" sz="1200" b="0" i="0" u="none" strike="noStrike" kern="1200" baseline="0" dirty="0" smtClean="0">
                <a:solidFill>
                  <a:schemeClr val="tx1"/>
                </a:solidFill>
                <a:latin typeface="+mn-lt"/>
                <a:ea typeface="+mn-ea"/>
                <a:cs typeface="+mn-cs"/>
              </a:rPr>
              <a:t> is cautious consumer, globally aware, charitable, and hungry for information.</a:t>
            </a:r>
          </a:p>
          <a:p>
            <a:r>
              <a:rPr lang="en-US" sz="1200" b="0" i="0" u="none" strike="noStrike" kern="1200" baseline="0" dirty="0" smtClean="0">
                <a:solidFill>
                  <a:schemeClr val="tx1"/>
                </a:solidFill>
                <a:latin typeface="+mn-lt"/>
                <a:ea typeface="+mn-ea"/>
                <a:cs typeface="+mn-cs"/>
              </a:rPr>
              <a:t>This person is a great user of social media but does not push/contribute content. </a:t>
            </a:r>
          </a:p>
          <a:p>
            <a:r>
              <a:rPr lang="en-US" sz="1200" b="0" i="0" u="none" strike="noStrike" kern="1200" baseline="0" dirty="0" smtClean="0">
                <a:solidFill>
                  <a:schemeClr val="tx1"/>
                </a:solidFill>
                <a:latin typeface="+mn-lt"/>
                <a:ea typeface="+mn-ea"/>
                <a:cs typeface="+mn-cs"/>
              </a:rPr>
              <a:t>The segment is female-dominated with below-average employment as many is the group are students &amp; homemakers</a:t>
            </a:r>
          </a:p>
          <a:p>
            <a:r>
              <a:rPr lang="en-US" sz="1200" b="0" i="0" u="none" strike="noStrike" kern="1200" baseline="0" dirty="0" smtClean="0">
                <a:solidFill>
                  <a:schemeClr val="tx1"/>
                </a:solidFill>
                <a:latin typeface="+mn-lt"/>
                <a:ea typeface="+mn-ea"/>
                <a:cs typeface="+mn-cs"/>
              </a:rPr>
              <a:t>You can find the hip-</a:t>
            </a:r>
            <a:r>
              <a:rPr lang="en-US" sz="1200" b="0" i="0" u="none" strike="noStrike" kern="1200" baseline="0" dirty="0" err="1" smtClean="0">
                <a:solidFill>
                  <a:schemeClr val="tx1"/>
                </a:solidFill>
                <a:latin typeface="+mn-lt"/>
                <a:ea typeface="+mn-ea"/>
                <a:cs typeface="+mn-cs"/>
              </a:rPr>
              <a:t>ennial</a:t>
            </a:r>
            <a:r>
              <a:rPr lang="en-US" sz="1200" b="0" i="0" u="none" strike="noStrike" kern="1200" baseline="0" dirty="0" smtClean="0">
                <a:solidFill>
                  <a:schemeClr val="tx1"/>
                </a:solidFill>
                <a:latin typeface="+mn-lt"/>
                <a:ea typeface="+mn-ea"/>
                <a:cs typeface="+mn-cs"/>
              </a:rPr>
              <a:t> on channels like YouTube, Vine, Twitter, and </a:t>
            </a:r>
            <a:r>
              <a:rPr lang="en-US" sz="1200" b="0" i="0" u="none" strike="noStrike" kern="1200" baseline="0" dirty="0" err="1" smtClean="0">
                <a:solidFill>
                  <a:schemeClr val="tx1"/>
                </a:solidFill>
                <a:latin typeface="+mn-lt"/>
                <a:ea typeface="+mn-ea"/>
                <a:cs typeface="+mn-cs"/>
              </a:rPr>
              <a:t>SnapChat</a:t>
            </a:r>
            <a:endParaRPr lang="en-US" dirty="0"/>
          </a:p>
        </p:txBody>
      </p:sp>
      <p:sp>
        <p:nvSpPr>
          <p:cNvPr id="4" name="Slide Number Placeholder 3"/>
          <p:cNvSpPr>
            <a:spLocks noGrp="1"/>
          </p:cNvSpPr>
          <p:nvPr>
            <p:ph type="sldNum" sz="quarter" idx="10"/>
          </p:nvPr>
        </p:nvSpPr>
        <p:spPr/>
        <p:txBody>
          <a:bodyPr/>
          <a:lstStyle/>
          <a:p>
            <a:fld id="{B13DC367-D818-495F-B13F-7E14DB9F267F}" type="slidenum">
              <a:rPr lang="en-US" smtClean="0"/>
              <a:t>7</a:t>
            </a:fld>
            <a:endParaRPr lang="en-US"/>
          </a:p>
        </p:txBody>
      </p:sp>
    </p:spTree>
    <p:extLst>
      <p:ext uri="{BB962C8B-B14F-4D97-AF65-F5344CB8AC3E}">
        <p14:creationId xmlns:p14="http://schemas.microsoft.com/office/powerpoint/2010/main" val="402465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DC367-D818-495F-B13F-7E14DB9F267F}" type="slidenum">
              <a:rPr lang="en-US" smtClean="0"/>
              <a:t>8</a:t>
            </a:fld>
            <a:endParaRPr lang="en-US"/>
          </a:p>
        </p:txBody>
      </p:sp>
    </p:spTree>
    <p:extLst>
      <p:ext uri="{BB962C8B-B14F-4D97-AF65-F5344CB8AC3E}">
        <p14:creationId xmlns:p14="http://schemas.microsoft.com/office/powerpoint/2010/main" val="13748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Millenial</a:t>
            </a:r>
            <a:r>
              <a:rPr lang="en-US" sz="1200" b="0" i="0" u="none" strike="noStrike" kern="1200" baseline="0" dirty="0" smtClean="0">
                <a:solidFill>
                  <a:schemeClr val="tx1"/>
                </a:solidFill>
                <a:latin typeface="+mn-lt"/>
                <a:ea typeface="+mn-ea"/>
                <a:cs typeface="+mn-cs"/>
              </a:rPr>
              <a:t> Mom is wealthy, family oriented, works out, confident, and digitally savvy</a:t>
            </a:r>
          </a:p>
          <a:p>
            <a:r>
              <a:rPr lang="en-US" sz="1200" b="0" i="0" u="none" strike="noStrike" kern="1200" baseline="0" dirty="0" smtClean="0">
                <a:solidFill>
                  <a:schemeClr val="tx1"/>
                </a:solidFill>
                <a:latin typeface="+mn-lt"/>
                <a:ea typeface="+mn-ea"/>
                <a:cs typeface="+mn-cs"/>
              </a:rPr>
              <a:t>She has a high online intensity, is highly social hungry for information. She can at times feel isolated from others by daily routine, she is in the older end of the age range and at the highest income range for this group.</a:t>
            </a:r>
          </a:p>
        </p:txBody>
      </p:sp>
      <p:sp>
        <p:nvSpPr>
          <p:cNvPr id="4" name="Slide Number Placeholder 3"/>
          <p:cNvSpPr>
            <a:spLocks noGrp="1"/>
          </p:cNvSpPr>
          <p:nvPr>
            <p:ph type="sldNum" sz="quarter" idx="10"/>
          </p:nvPr>
        </p:nvSpPr>
        <p:spPr/>
        <p:txBody>
          <a:bodyPr/>
          <a:lstStyle/>
          <a:p>
            <a:fld id="{B13DC367-D818-495F-B13F-7E14DB9F267F}" type="slidenum">
              <a:rPr lang="en-US" smtClean="0"/>
              <a:t>9</a:t>
            </a:fld>
            <a:endParaRPr lang="en-US"/>
          </a:p>
        </p:txBody>
      </p:sp>
    </p:spTree>
    <p:extLst>
      <p:ext uri="{BB962C8B-B14F-4D97-AF65-F5344CB8AC3E}">
        <p14:creationId xmlns:p14="http://schemas.microsoft.com/office/powerpoint/2010/main" val="315397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DC367-D818-495F-B13F-7E14DB9F267F}" type="slidenum">
              <a:rPr lang="en-US" smtClean="0"/>
              <a:t>10</a:t>
            </a:fld>
            <a:endParaRPr lang="en-US"/>
          </a:p>
        </p:txBody>
      </p:sp>
    </p:spTree>
    <p:extLst>
      <p:ext uri="{BB962C8B-B14F-4D97-AF65-F5344CB8AC3E}">
        <p14:creationId xmlns:p14="http://schemas.microsoft.com/office/powerpoint/2010/main" val="215098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locally minded, conservative</a:t>
            </a:r>
          </a:p>
          <a:p>
            <a:r>
              <a:rPr lang="en-US" sz="1200" b="0" i="0" u="none" strike="noStrike" kern="1200" baseline="0" dirty="0" smtClean="0">
                <a:solidFill>
                  <a:schemeClr val="tx1"/>
                </a:solidFill>
                <a:latin typeface="+mn-lt"/>
                <a:ea typeface="+mn-ea"/>
                <a:cs typeface="+mn-cs"/>
              </a:rPr>
              <a:t>• does not spend more for green products and</a:t>
            </a:r>
          </a:p>
          <a:p>
            <a:r>
              <a:rPr lang="en-US" sz="1200" b="0" i="0" u="none" strike="noStrike" kern="1200" baseline="0" dirty="0" smtClean="0">
                <a:solidFill>
                  <a:schemeClr val="tx1"/>
                </a:solidFill>
                <a:latin typeface="+mn-lt"/>
                <a:ea typeface="+mn-ea"/>
                <a:cs typeface="+mn-cs"/>
              </a:rPr>
              <a:t>services</a:t>
            </a:r>
          </a:p>
          <a:p>
            <a:r>
              <a:rPr lang="en-US" sz="1200" b="0" i="0" u="none" strike="noStrike" kern="1200" baseline="0" dirty="0" smtClean="0">
                <a:solidFill>
                  <a:schemeClr val="tx1"/>
                </a:solidFill>
                <a:latin typeface="+mn-lt"/>
                <a:ea typeface="+mn-ea"/>
                <a:cs typeface="+mn-cs"/>
              </a:rPr>
              <a:t>• seeks comfort &amp; familiarity over excitement,</a:t>
            </a:r>
          </a:p>
          <a:p>
            <a:r>
              <a:rPr lang="en-US" sz="1200" b="0" i="0" u="none" strike="noStrike" kern="1200" baseline="0" dirty="0" smtClean="0">
                <a:solidFill>
                  <a:schemeClr val="tx1"/>
                </a:solidFill>
                <a:latin typeface="+mn-lt"/>
                <a:ea typeface="+mn-ea"/>
                <a:cs typeface="+mn-cs"/>
              </a:rPr>
              <a:t>change, interruption</a:t>
            </a:r>
          </a:p>
          <a:p>
            <a:r>
              <a:rPr lang="en-US" sz="1200" b="0" i="0" u="none" strike="noStrike" kern="1200" baseline="0" dirty="0" smtClean="0">
                <a:solidFill>
                  <a:schemeClr val="tx1"/>
                </a:solidFill>
                <a:latin typeface="+mn-lt"/>
                <a:ea typeface="+mn-ea"/>
                <a:cs typeface="+mn-cs"/>
              </a:rPr>
              <a:t>• slightly more female, more likely to be </a:t>
            </a:r>
            <a:r>
              <a:rPr lang="en-US" sz="1200" b="0" i="0" u="none" strike="noStrike" kern="1200" baseline="0" dirty="0" err="1" smtClean="0">
                <a:solidFill>
                  <a:schemeClr val="tx1"/>
                </a:solidFill>
                <a:latin typeface="+mn-lt"/>
                <a:ea typeface="+mn-ea"/>
                <a:cs typeface="+mn-cs"/>
              </a:rPr>
              <a:t>hispanic</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from western </a:t>
            </a:r>
            <a:r>
              <a:rPr lang="en-US" sz="1200" b="0" i="0" u="none" strike="noStrike" kern="1200" baseline="0" dirty="0" err="1" smtClean="0">
                <a:solidFill>
                  <a:schemeClr val="tx1"/>
                </a:solidFill>
                <a:latin typeface="+mn-lt"/>
                <a:ea typeface="+mn-ea"/>
                <a:cs typeface="+mn-cs"/>
              </a:rPr>
              <a:t>u.s.</a:t>
            </a:r>
            <a:endParaRPr lang="en-US" dirty="0"/>
          </a:p>
        </p:txBody>
      </p:sp>
      <p:sp>
        <p:nvSpPr>
          <p:cNvPr id="4" name="Slide Number Placeholder 3"/>
          <p:cNvSpPr>
            <a:spLocks noGrp="1"/>
          </p:cNvSpPr>
          <p:nvPr>
            <p:ph type="sldNum" sz="quarter" idx="10"/>
          </p:nvPr>
        </p:nvSpPr>
        <p:spPr/>
        <p:txBody>
          <a:bodyPr/>
          <a:lstStyle/>
          <a:p>
            <a:fld id="{B13DC367-D818-495F-B13F-7E14DB9F267F}" type="slidenum">
              <a:rPr lang="en-US" smtClean="0"/>
              <a:t>11</a:t>
            </a:fld>
            <a:endParaRPr lang="en-US"/>
          </a:p>
        </p:txBody>
      </p:sp>
    </p:spTree>
    <p:extLst>
      <p:ext uri="{BB962C8B-B14F-4D97-AF65-F5344CB8AC3E}">
        <p14:creationId xmlns:p14="http://schemas.microsoft.com/office/powerpoint/2010/main" val="185190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DC367-D818-495F-B13F-7E14DB9F267F}" type="slidenum">
              <a:rPr lang="en-US" smtClean="0"/>
              <a:t>12</a:t>
            </a:fld>
            <a:endParaRPr lang="en-US"/>
          </a:p>
        </p:txBody>
      </p:sp>
    </p:spTree>
    <p:extLst>
      <p:ext uri="{BB962C8B-B14F-4D97-AF65-F5344CB8AC3E}">
        <p14:creationId xmlns:p14="http://schemas.microsoft.com/office/powerpoint/2010/main" val="122397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9" name="Group 18"/>
          <p:cNvGrpSpPr/>
          <p:nvPr userDrawn="1"/>
        </p:nvGrpSpPr>
        <p:grpSpPr>
          <a:xfrm>
            <a:off x="0" y="0"/>
            <a:ext cx="9144000" cy="5794290"/>
            <a:chOff x="0" y="0"/>
            <a:chExt cx="9144000" cy="5794290"/>
          </a:xfrm>
        </p:grpSpPr>
        <p:sp>
          <p:nvSpPr>
            <p:cNvPr id="20" name="Rectangle 19"/>
            <p:cNvSpPr/>
            <p:nvPr userDrawn="1"/>
          </p:nvSpPr>
          <p:spPr>
            <a:xfrm>
              <a:off x="0" y="0"/>
              <a:ext cx="9144000" cy="5381625"/>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77500" b="15510"/>
            <a:stretch/>
          </p:blipFill>
          <p:spPr>
            <a:xfrm>
              <a:off x="0" y="5314950"/>
              <a:ext cx="9144000" cy="479340"/>
            </a:xfrm>
            <a:prstGeom prst="rect">
              <a:avLst/>
            </a:prstGeom>
          </p:spPr>
        </p:pic>
      </p:grpSp>
      <p:sp>
        <p:nvSpPr>
          <p:cNvPr id="86" name="Subtitle 2"/>
          <p:cNvSpPr>
            <a:spLocks noGrp="1"/>
          </p:cNvSpPr>
          <p:nvPr>
            <p:ph type="subTitle" idx="1"/>
          </p:nvPr>
        </p:nvSpPr>
        <p:spPr>
          <a:xfrm>
            <a:off x="3827145" y="4103669"/>
            <a:ext cx="3467100" cy="1304925"/>
          </a:xfrm>
        </p:spPr>
        <p:txBody>
          <a:bodyPr>
            <a:normAutofit/>
          </a:bodyPr>
          <a:lstStyle>
            <a:lvl1pPr marL="0" indent="0" algn="l" defTabSz="914400" rtl="0" eaLnBrk="1" latinLnBrk="0" hangingPunct="1">
              <a:spcBef>
                <a:spcPct val="20000"/>
              </a:spcBef>
              <a:buFont typeface="Arial" pitchFamily="34" charset="0"/>
              <a:buNone/>
              <a:defRPr lang="en-US" sz="280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638" y="276224"/>
            <a:ext cx="5994771" cy="6581774"/>
          </a:xfrm>
          <a:prstGeom prst="rect">
            <a:avLst/>
          </a:prstGeom>
        </p:spPr>
      </p:pic>
      <p:sp>
        <p:nvSpPr>
          <p:cNvPr id="85" name="Title 1"/>
          <p:cNvSpPr>
            <a:spLocks noGrp="1"/>
          </p:cNvSpPr>
          <p:nvPr>
            <p:ph type="ctrTitle"/>
          </p:nvPr>
        </p:nvSpPr>
        <p:spPr>
          <a:xfrm>
            <a:off x="1698939" y="2099556"/>
            <a:ext cx="4864231" cy="1607471"/>
          </a:xfrm>
        </p:spPr>
        <p:txBody>
          <a:bodyPr lIns="0" tIns="0" rIns="0" bIns="0" anchor="t" anchorCtr="0">
            <a:noAutofit/>
          </a:bodyPr>
          <a:lstStyle>
            <a:lvl1pPr algn="l">
              <a:defRPr sz="3200" b="1">
                <a:solidFill>
                  <a:schemeClr val="tx1"/>
                </a:solidFill>
                <a:latin typeface="Cambria" pitchFamily="18" charset="0"/>
              </a:defRPr>
            </a:lvl1pPr>
          </a:lstStyle>
          <a:p>
            <a:r>
              <a:rPr lang="en-US" dirty="0" smtClean="0"/>
              <a:t>Click to edit Master title style</a:t>
            </a:r>
            <a:endParaRPr lang="en-US" dirty="0"/>
          </a:p>
        </p:txBody>
      </p:sp>
      <p:pic>
        <p:nvPicPr>
          <p:cNvPr id="25" name="Picture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90159" y="5863164"/>
            <a:ext cx="1091001" cy="794811"/>
          </a:xfrm>
          <a:prstGeom prst="rect">
            <a:avLst/>
          </a:prstGeom>
        </p:spPr>
      </p:pic>
      <p:pic>
        <p:nvPicPr>
          <p:cNvPr id="26" name="Picture 21" descr="NHTSA_3-color"/>
          <p:cNvPicPr>
            <a:picLocks noChangeAspect="1" noChangeArrowheads="1"/>
          </p:cNvPicPr>
          <p:nvPr userDrawn="1"/>
        </p:nvPicPr>
        <p:blipFill>
          <a:blip r:embed="rId5" cstate="print"/>
          <a:srcRect/>
          <a:stretch>
            <a:fillRect/>
          </a:stretch>
        </p:blipFill>
        <p:spPr bwMode="auto">
          <a:xfrm>
            <a:off x="4210445" y="5987120"/>
            <a:ext cx="964674" cy="546897"/>
          </a:xfrm>
          <a:prstGeom prst="rect">
            <a:avLst/>
          </a:prstGeom>
          <a:noFill/>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96200" y="6052152"/>
            <a:ext cx="1091001" cy="512348"/>
          </a:xfrm>
          <a:prstGeom prst="rect">
            <a:avLst/>
          </a:prstGeom>
        </p:spPr>
      </p:pic>
      <p:pic>
        <p:nvPicPr>
          <p:cNvPr id="1026" name="Picture 2" descr="C:\Users\LUCIA~1.SAN\AppData\Local\Temp\1\PK939D.tmp\UDrive_H_RGB.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32945" y="5863164"/>
            <a:ext cx="1410105" cy="73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457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9" name="Content Placeholder 2"/>
          <p:cNvSpPr>
            <a:spLocks noGrp="1"/>
          </p:cNvSpPr>
          <p:nvPr userDrawn="1">
            <p:ph idx="1"/>
          </p:nvPr>
        </p:nvSpPr>
        <p:spPr>
          <a:xfrm>
            <a:off x="746782" y="1600200"/>
            <a:ext cx="7673318" cy="3962400"/>
          </a:xfrm>
        </p:spPr>
        <p:txBody>
          <a:bodyPr lIns="0" tIns="0" bIns="91440"/>
          <a:lstStyle>
            <a:lvl1pPr marL="182880" indent="-182880">
              <a:spcBef>
                <a:spcPts val="1000"/>
              </a:spcBef>
              <a:buClr>
                <a:srgbClr val="F47920"/>
              </a:buCl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p:txBody>
      </p:sp>
      <p:sp>
        <p:nvSpPr>
          <p:cNvPr id="48" name="Title 1"/>
          <p:cNvSpPr>
            <a:spLocks noGrp="1"/>
          </p:cNvSpPr>
          <p:nvPr userDrawn="1">
            <p:ph type="title"/>
          </p:nvPr>
        </p:nvSpPr>
        <p:spPr>
          <a:xfrm>
            <a:off x="381000" y="152400"/>
            <a:ext cx="8382000" cy="685800"/>
          </a:xfrm>
        </p:spPr>
        <p:txBody>
          <a:bodyPr lIns="0" tIns="0" rIns="0" bIns="0" anchor="ctr" anchorCtr="0">
            <a:normAutofit/>
          </a:bodyPr>
          <a:lstStyle>
            <a:lvl1pPr algn="l">
              <a:defRPr sz="2900" b="1">
                <a:solidFill>
                  <a:schemeClr val="bg1"/>
                </a:solidFill>
                <a:effectLst/>
                <a:latin typeface="Cambria" pitchFamily="18" charset="0"/>
              </a:defRPr>
            </a:lvl1pPr>
          </a:lstStyle>
          <a:p>
            <a:r>
              <a:rPr lang="en-US" dirty="0" smtClean="0"/>
              <a:t>Click to edit Master title style</a:t>
            </a:r>
            <a:endParaRPr lang="en-US" dirty="0"/>
          </a:p>
        </p:txBody>
      </p:sp>
      <p:pic>
        <p:nvPicPr>
          <p:cNvPr id="51" name="Picture 21" descr="NHTSA_3-color"/>
          <p:cNvPicPr>
            <a:picLocks noChangeAspect="1" noChangeArrowheads="1"/>
          </p:cNvPicPr>
          <p:nvPr userDrawn="1"/>
        </p:nvPicPr>
        <p:blipFill>
          <a:blip r:embed="rId3" cstate="print"/>
          <a:srcRect/>
          <a:stretch>
            <a:fillRect/>
          </a:stretch>
        </p:blipFill>
        <p:spPr bwMode="auto">
          <a:xfrm>
            <a:off x="6153151" y="6083736"/>
            <a:ext cx="850583" cy="481965"/>
          </a:xfrm>
          <a:prstGeom prst="rect">
            <a:avLst/>
          </a:prstGeom>
          <a:noFill/>
        </p:spPr>
      </p:pic>
      <p:pic>
        <p:nvPicPr>
          <p:cNvPr id="71" name="Picture 7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2900" y="6136289"/>
            <a:ext cx="914400" cy="429414"/>
          </a:xfrm>
          <a:prstGeom prst="rect">
            <a:avLst/>
          </a:prstGeom>
        </p:spPr>
      </p:pic>
      <p:pic>
        <p:nvPicPr>
          <p:cNvPr id="72" name="Picture 7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76524" y="5892701"/>
            <a:ext cx="960166" cy="698303"/>
          </a:xfrm>
          <a:prstGeom prst="rect">
            <a:avLst/>
          </a:prstGeom>
        </p:spPr>
      </p:pic>
      <p:pic>
        <p:nvPicPr>
          <p:cNvPr id="9" name="Picture 2" descr="C:\Users\LUCIA~1.SAN\AppData\Local\Temp\1\PK939D.tmp\UDrive_H_RG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32945" y="5863164"/>
            <a:ext cx="1410105" cy="73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697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8B20C6-DDB6-4A7A-8189-4F4BA471444B}" type="datetimeFigureOut">
              <a:rPr lang="en-US" smtClean="0"/>
              <a:pPr/>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6EA6AA-FF42-4C60-A00A-7A8D61A18A40}" type="slidenum">
              <a:rPr lang="en-US" smtClean="0"/>
              <a:pPr/>
              <a:t>‹#›</a:t>
            </a:fld>
            <a:endParaRPr lang="en-US"/>
          </a:p>
        </p:txBody>
      </p:sp>
    </p:spTree>
    <p:extLst>
      <p:ext uri="{BB962C8B-B14F-4D97-AF65-F5344CB8AC3E}">
        <p14:creationId xmlns:p14="http://schemas.microsoft.com/office/powerpoint/2010/main" val="21151492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B20C6-DDB6-4A7A-8189-4F4BA471444B}" type="datetimeFigureOut">
              <a:rPr lang="en-US" smtClean="0"/>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EA6AA-FF42-4C60-A00A-7A8D61A18A40}" type="slidenum">
              <a:rPr lang="en-US" smtClean="0"/>
              <a:pPr/>
              <a:t>‹#›</a:t>
            </a:fld>
            <a:endParaRPr lang="en-US"/>
          </a:p>
        </p:txBody>
      </p:sp>
    </p:spTree>
    <p:extLst>
      <p:ext uri="{BB962C8B-B14F-4D97-AF65-F5344CB8AC3E}">
        <p14:creationId xmlns:p14="http://schemas.microsoft.com/office/powerpoint/2010/main" val="2690487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4"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www.youtube.com/watch?v=ZGBi4-V4cC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youtu.be/S_-6EoNhit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youtu.be/FWj42BxDXC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0675" y="2099556"/>
            <a:ext cx="5114925" cy="1607471"/>
          </a:xfrm>
        </p:spPr>
        <p:txBody>
          <a:bodyPr/>
          <a:lstStyle/>
          <a:p>
            <a:r>
              <a:rPr lang="en-US" dirty="0"/>
              <a:t>New York </a:t>
            </a:r>
            <a:br>
              <a:rPr lang="en-US" dirty="0"/>
            </a:br>
            <a:r>
              <a:rPr lang="en-US" dirty="0"/>
              <a:t>Distracted Driving Summit</a:t>
            </a:r>
            <a:br>
              <a:rPr lang="en-US" dirty="0"/>
            </a:br>
            <a:r>
              <a:rPr lang="en-US" dirty="0"/>
              <a:t>Valhalla, New York</a:t>
            </a:r>
          </a:p>
        </p:txBody>
      </p:sp>
      <p:sp>
        <p:nvSpPr>
          <p:cNvPr id="3" name="Subtitle 2"/>
          <p:cNvSpPr>
            <a:spLocks noGrp="1"/>
          </p:cNvSpPr>
          <p:nvPr>
            <p:ph type="subTitle" idx="1"/>
          </p:nvPr>
        </p:nvSpPr>
        <p:spPr>
          <a:xfrm>
            <a:off x="3827145" y="4103669"/>
            <a:ext cx="5123424" cy="1304925"/>
          </a:xfrm>
        </p:spPr>
        <p:txBody>
          <a:bodyPr>
            <a:normAutofit fontScale="92500"/>
          </a:bodyPr>
          <a:lstStyle/>
          <a:p>
            <a:r>
              <a:rPr lang="en-US" dirty="0" smtClean="0"/>
              <a:t>Lucia Sanchez</a:t>
            </a:r>
            <a:endParaRPr lang="en-US" dirty="0"/>
          </a:p>
          <a:p>
            <a:r>
              <a:rPr lang="en-US" sz="2100" dirty="0"/>
              <a:t>Office of </a:t>
            </a:r>
            <a:r>
              <a:rPr lang="en-US" sz="2100" dirty="0" smtClean="0"/>
              <a:t>Communications, Digital Strategies Team</a:t>
            </a:r>
            <a:endParaRPr lang="en-US" sz="2100" dirty="0"/>
          </a:p>
          <a:p>
            <a:r>
              <a:rPr lang="en-US" sz="2100" dirty="0"/>
              <a:t>National Highway Traffic Safety Administration</a:t>
            </a:r>
          </a:p>
        </p:txBody>
      </p:sp>
      <p:sp>
        <p:nvSpPr>
          <p:cNvPr id="15" name="Subtitle 2"/>
          <p:cNvSpPr txBox="1">
            <a:spLocks/>
          </p:cNvSpPr>
          <p:nvPr/>
        </p:nvSpPr>
        <p:spPr>
          <a:xfrm>
            <a:off x="462622" y="4950365"/>
            <a:ext cx="1322216" cy="474193"/>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itchFamily="34" charset="0"/>
              <a:buNone/>
              <a:defRPr lang="en-US" sz="2800" kern="1200" dirty="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800" dirty="0" smtClean="0"/>
              <a:t>May 6, 2014</a:t>
            </a:r>
            <a:endParaRPr lang="en-US" sz="1800" dirty="0"/>
          </a:p>
        </p:txBody>
      </p:sp>
    </p:spTree>
    <p:extLst>
      <p:ext uri="{BB962C8B-B14F-4D97-AF65-F5344CB8AC3E}">
        <p14:creationId xmlns:p14="http://schemas.microsoft.com/office/powerpoint/2010/main" val="3274617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 YouTube Star</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34250" y="0"/>
            <a:ext cx="1809747" cy="1017983"/>
          </a:xfrm>
          <a:prstGeom prst="rect">
            <a:avLst/>
          </a:prstGeom>
          <a:noFill/>
        </p:spPr>
      </p:pic>
      <p:sp>
        <p:nvSpPr>
          <p:cNvPr id="11" name="Rectangle 10"/>
          <p:cNvSpPr/>
          <p:nvPr/>
        </p:nvSpPr>
        <p:spPr>
          <a:xfrm>
            <a:off x="7334250" y="0"/>
            <a:ext cx="1809747" cy="1017983"/>
          </a:xfrm>
          <a:prstGeom prst="rect">
            <a:avLst/>
          </a:prstGeom>
          <a:gradFill>
            <a:gsLst>
              <a:gs pos="100000">
                <a:schemeClr val="bg1">
                  <a:alpha val="0"/>
                </a:schemeClr>
              </a:gs>
              <a:gs pos="0">
                <a:srgbClr val="003E7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1484234"/>
            <a:ext cx="7172325" cy="4034433"/>
          </a:xfrm>
          <a:prstGeom prst="rect">
            <a:avLst/>
          </a:prstGeom>
        </p:spPr>
      </p:pic>
    </p:spTree>
    <p:extLst>
      <p:ext uri="{BB962C8B-B14F-4D97-AF65-F5344CB8AC3E}">
        <p14:creationId xmlns:p14="http://schemas.microsoft.com/office/powerpoint/2010/main" val="2667010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Largest Segment</a:t>
            </a: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34503"/>
          <a:stretch/>
        </p:blipFill>
        <p:spPr>
          <a:xfrm flipH="1">
            <a:off x="7377110" y="-2"/>
            <a:ext cx="1762837" cy="1014984"/>
          </a:xfrm>
          <a:prstGeom prst="rect">
            <a:avLst/>
          </a:prstGeom>
          <a:noFill/>
        </p:spPr>
      </p:pic>
      <p:sp>
        <p:nvSpPr>
          <p:cNvPr id="14" name="Rectangle 13"/>
          <p:cNvSpPr/>
          <p:nvPr/>
        </p:nvSpPr>
        <p:spPr>
          <a:xfrm>
            <a:off x="7377110" y="0"/>
            <a:ext cx="1766887" cy="1017983"/>
          </a:xfrm>
          <a:prstGeom prst="rect">
            <a:avLst/>
          </a:prstGeom>
          <a:gradFill>
            <a:gsLst>
              <a:gs pos="82000">
                <a:schemeClr val="bg1">
                  <a:alpha val="0"/>
                </a:schemeClr>
              </a:gs>
              <a:gs pos="0">
                <a:srgbClr val="003E7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75" y="1389459"/>
            <a:ext cx="7639050" cy="4296966"/>
          </a:xfrm>
          <a:prstGeom prst="rect">
            <a:avLst/>
          </a:prstGeom>
        </p:spPr>
      </p:pic>
    </p:spTree>
    <p:extLst>
      <p:ext uri="{BB962C8B-B14F-4D97-AF65-F5344CB8AC3E}">
        <p14:creationId xmlns:p14="http://schemas.microsoft.com/office/powerpoint/2010/main" val="3925871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Tactic: Broadcast Ad</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67" t="9981" b="12670"/>
          <a:stretch/>
        </p:blipFill>
        <p:spPr>
          <a:xfrm flipH="1">
            <a:off x="7298090" y="-2154"/>
            <a:ext cx="1847174" cy="1014984"/>
          </a:xfrm>
          <a:prstGeom prst="rect">
            <a:avLst/>
          </a:prstGeom>
          <a:noFill/>
        </p:spPr>
      </p:pic>
      <p:sp>
        <p:nvSpPr>
          <p:cNvPr id="9" name="Rectangle 8"/>
          <p:cNvSpPr/>
          <p:nvPr/>
        </p:nvSpPr>
        <p:spPr>
          <a:xfrm>
            <a:off x="7298090" y="0"/>
            <a:ext cx="1845907" cy="1017983"/>
          </a:xfrm>
          <a:prstGeom prst="rect">
            <a:avLst/>
          </a:prstGeom>
          <a:gradFill>
            <a:gsLst>
              <a:gs pos="100000">
                <a:schemeClr val="bg1">
                  <a:alpha val="0"/>
                </a:schemeClr>
              </a:gs>
              <a:gs pos="0">
                <a:srgbClr val="003E7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50" y="1361004"/>
            <a:ext cx="7604968" cy="4277795"/>
          </a:xfrm>
          <a:prstGeom prst="rect">
            <a:avLst/>
          </a:prstGeom>
        </p:spPr>
      </p:pic>
    </p:spTree>
    <p:extLst>
      <p:ext uri="{BB962C8B-B14F-4D97-AF65-F5344CB8AC3E}">
        <p14:creationId xmlns:p14="http://schemas.microsoft.com/office/powerpoint/2010/main" val="289689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largest Segment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250" y="0"/>
            <a:ext cx="1809747" cy="1017982"/>
          </a:xfrm>
          <a:prstGeom prst="rect">
            <a:avLst/>
          </a:prstGeom>
          <a:noFill/>
        </p:spPr>
      </p:pic>
      <p:sp>
        <p:nvSpPr>
          <p:cNvPr id="6" name="Rectangle 5"/>
          <p:cNvSpPr/>
          <p:nvPr/>
        </p:nvSpPr>
        <p:spPr>
          <a:xfrm>
            <a:off x="7334250" y="0"/>
            <a:ext cx="1809747" cy="1017983"/>
          </a:xfrm>
          <a:prstGeom prst="rect">
            <a:avLst/>
          </a:prstGeom>
          <a:gradFill>
            <a:gsLst>
              <a:gs pos="75000">
                <a:schemeClr val="bg1">
                  <a:alpha val="0"/>
                </a:schemeClr>
              </a:gs>
              <a:gs pos="0">
                <a:srgbClr val="003E7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974" y="1326951"/>
            <a:ext cx="7648575" cy="4302323"/>
          </a:xfrm>
          <a:prstGeom prst="rect">
            <a:avLst/>
          </a:prstGeom>
        </p:spPr>
      </p:pic>
    </p:spTree>
    <p:extLst>
      <p:ext uri="{BB962C8B-B14F-4D97-AF65-F5344CB8AC3E}">
        <p14:creationId xmlns:p14="http://schemas.microsoft.com/office/powerpoint/2010/main" val="186637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Tactic: </a:t>
            </a:r>
            <a:r>
              <a:rPr lang="en-US" dirty="0" err="1" smtClean="0"/>
              <a:t>Buzzfeed</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 y="1264443"/>
            <a:ext cx="7353300" cy="4136231"/>
          </a:xfrm>
          <a:prstGeom prst="rect">
            <a:avLst/>
          </a:prstGeom>
        </p:spPr>
      </p:pic>
    </p:spTree>
    <p:extLst>
      <p:ext uri="{BB962C8B-B14F-4D97-AF65-F5344CB8AC3E}">
        <p14:creationId xmlns:p14="http://schemas.microsoft.com/office/powerpoint/2010/main" val="356621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Tactic: </a:t>
            </a:r>
            <a:r>
              <a:rPr lang="en-US" dirty="0" err="1" smtClean="0"/>
              <a:t>Buzzfeed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825" y="1253728"/>
            <a:ext cx="7524750" cy="4232672"/>
          </a:xfrm>
          <a:prstGeom prst="rect">
            <a:avLst/>
          </a:prstGeom>
        </p:spPr>
      </p:pic>
    </p:spTree>
    <p:extLst>
      <p:ext uri="{BB962C8B-B14F-4D97-AF65-F5344CB8AC3E}">
        <p14:creationId xmlns:p14="http://schemas.microsoft.com/office/powerpoint/2010/main" val="1959213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9912" y="1323975"/>
            <a:ext cx="8094133" cy="4552950"/>
          </a:xfrm>
        </p:spPr>
      </p:pic>
      <p:sp>
        <p:nvSpPr>
          <p:cNvPr id="3" name="Title 2"/>
          <p:cNvSpPr>
            <a:spLocks noGrp="1"/>
          </p:cNvSpPr>
          <p:nvPr>
            <p:ph type="title"/>
          </p:nvPr>
        </p:nvSpPr>
        <p:spPr/>
        <p:txBody>
          <a:bodyPr/>
          <a:lstStyle/>
          <a:p>
            <a:r>
              <a:rPr lang="en-US" dirty="0" smtClean="0"/>
              <a:t>Engagement -- High</a:t>
            </a:r>
            <a:endParaRPr lang="en-US" dirty="0"/>
          </a:p>
        </p:txBody>
      </p:sp>
    </p:spTree>
    <p:extLst>
      <p:ext uri="{BB962C8B-B14F-4D97-AF65-F5344CB8AC3E}">
        <p14:creationId xmlns:p14="http://schemas.microsoft.com/office/powerpoint/2010/main" val="102393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Tactic: YouTube Star</a:t>
            </a:r>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957" y="1276350"/>
            <a:ext cx="7349067" cy="4133850"/>
          </a:xfrm>
          <a:prstGeom prst="rect">
            <a:avLst/>
          </a:prstGeom>
        </p:spPr>
      </p:pic>
    </p:spTree>
    <p:extLst>
      <p:ext uri="{BB962C8B-B14F-4D97-AF65-F5344CB8AC3E}">
        <p14:creationId xmlns:p14="http://schemas.microsoft.com/office/powerpoint/2010/main" val="1486524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Segement</a:t>
            </a:r>
            <a:r>
              <a:rPr lang="en-US" dirty="0" smtClean="0"/>
              <a:t>, contd.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741" y="1238250"/>
            <a:ext cx="7281333" cy="4095750"/>
          </a:xfrm>
          <a:prstGeom prst="rect">
            <a:avLst/>
          </a:prstGeom>
        </p:spPr>
      </p:pic>
    </p:spTree>
    <p:extLst>
      <p:ext uri="{BB962C8B-B14F-4D97-AF65-F5344CB8AC3E}">
        <p14:creationId xmlns:p14="http://schemas.microsoft.com/office/powerpoint/2010/main" val="127481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Tactic: Online social norming spot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725" y="1381125"/>
            <a:ext cx="7620000" cy="4286250"/>
          </a:xfrm>
          <a:prstGeom prst="rect">
            <a:avLst/>
          </a:prstGeom>
        </p:spPr>
      </p:pic>
    </p:spTree>
    <p:extLst>
      <p:ext uri="{BB962C8B-B14F-4D97-AF65-F5344CB8AC3E}">
        <p14:creationId xmlns:p14="http://schemas.microsoft.com/office/powerpoint/2010/main" val="32240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Proven method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1252538"/>
            <a:ext cx="620077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0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Segment, contd.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1243012"/>
            <a:ext cx="7543800" cy="4243388"/>
          </a:xfrm>
          <a:prstGeom prst="rect">
            <a:avLst/>
          </a:prstGeom>
        </p:spPr>
      </p:pic>
    </p:spTree>
    <p:extLst>
      <p:ext uri="{BB962C8B-B14F-4D97-AF65-F5344CB8AC3E}">
        <p14:creationId xmlns:p14="http://schemas.microsoft.com/office/powerpoint/2010/main" val="4237360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Tactic: Surround Sound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624" y="1180505"/>
            <a:ext cx="7705725" cy="4334470"/>
          </a:xfrm>
          <a:prstGeom prst="rect">
            <a:avLst/>
          </a:prstGeom>
        </p:spPr>
      </p:pic>
    </p:spTree>
    <p:extLst>
      <p:ext uri="{BB962C8B-B14F-4D97-AF65-F5344CB8AC3E}">
        <p14:creationId xmlns:p14="http://schemas.microsoft.com/office/powerpoint/2010/main" val="1703061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Tactic: Surround Sound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49" y="1342429"/>
            <a:ext cx="7248525" cy="4077295"/>
          </a:xfrm>
          <a:prstGeom prst="rect">
            <a:avLst/>
          </a:prstGeom>
        </p:spPr>
      </p:pic>
    </p:spTree>
    <p:extLst>
      <p:ext uri="{BB962C8B-B14F-4D97-AF65-F5344CB8AC3E}">
        <p14:creationId xmlns:p14="http://schemas.microsoft.com/office/powerpoint/2010/main" val="3520720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Distraction.gov</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34503"/>
          <a:stretch/>
        </p:blipFill>
        <p:spPr>
          <a:xfrm flipH="1">
            <a:off x="7377110" y="-2"/>
            <a:ext cx="1762837" cy="1014984"/>
          </a:xfrm>
          <a:prstGeom prst="rect">
            <a:avLst/>
          </a:prstGeom>
          <a:noFill/>
        </p:spPr>
      </p:pic>
      <p:sp>
        <p:nvSpPr>
          <p:cNvPr id="7" name="Rectangle 6"/>
          <p:cNvSpPr/>
          <p:nvPr/>
        </p:nvSpPr>
        <p:spPr>
          <a:xfrm>
            <a:off x="7377110" y="0"/>
            <a:ext cx="1766887" cy="1017983"/>
          </a:xfrm>
          <a:prstGeom prst="rect">
            <a:avLst/>
          </a:prstGeom>
          <a:gradFill>
            <a:gsLst>
              <a:gs pos="82000">
                <a:schemeClr val="bg1">
                  <a:alpha val="0"/>
                </a:schemeClr>
              </a:gs>
              <a:gs pos="0">
                <a:srgbClr val="003E7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537" t="16751" r="10391" b="13758"/>
          <a:stretch/>
        </p:blipFill>
        <p:spPr bwMode="auto">
          <a:xfrm>
            <a:off x="1293115" y="1411919"/>
            <a:ext cx="6967438" cy="377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019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dirty="0" smtClean="0"/>
              <a:t>Campaign tools</a:t>
            </a:r>
          </a:p>
          <a:p>
            <a:pPr>
              <a:buFont typeface="Arial" pitchFamily="34" charset="0"/>
              <a:buChar char="•"/>
            </a:pPr>
            <a:r>
              <a:rPr lang="en-US" dirty="0" smtClean="0"/>
              <a:t>Statistics and facts</a:t>
            </a:r>
          </a:p>
          <a:p>
            <a:pPr>
              <a:buFont typeface="Arial" pitchFamily="34" charset="0"/>
              <a:buChar char="•"/>
            </a:pPr>
            <a:r>
              <a:rPr lang="en-US" dirty="0" smtClean="0"/>
              <a:t>State laws</a:t>
            </a:r>
          </a:p>
          <a:p>
            <a:pPr>
              <a:buFont typeface="Arial" pitchFamily="34" charset="0"/>
              <a:buChar char="•"/>
            </a:pPr>
            <a:r>
              <a:rPr lang="en-US" dirty="0" smtClean="0"/>
              <a:t>Research</a:t>
            </a:r>
          </a:p>
          <a:p>
            <a:pPr>
              <a:buFont typeface="Arial" pitchFamily="34" charset="0"/>
              <a:buChar char="•"/>
            </a:pPr>
            <a:r>
              <a:rPr lang="en-US" dirty="0" smtClean="0"/>
              <a:t>Media resources</a:t>
            </a:r>
          </a:p>
          <a:p>
            <a:pPr>
              <a:buFont typeface="Arial" pitchFamily="34" charset="0"/>
              <a:buChar char="•"/>
            </a:pPr>
            <a:r>
              <a:rPr lang="en-US" dirty="0" smtClean="0"/>
              <a:t>Material for parents/educators</a:t>
            </a:r>
          </a:p>
          <a:p>
            <a:pPr>
              <a:buFont typeface="Arial" pitchFamily="34" charset="0"/>
              <a:buChar char="•"/>
            </a:pPr>
            <a:r>
              <a:rPr lang="en-US" dirty="0" smtClean="0"/>
              <a:t>“Faces of Distraction”</a:t>
            </a:r>
            <a:endParaRPr lang="en-US" dirty="0"/>
          </a:p>
        </p:txBody>
      </p:sp>
      <p:sp>
        <p:nvSpPr>
          <p:cNvPr id="3" name="Title 2"/>
          <p:cNvSpPr>
            <a:spLocks noGrp="1"/>
          </p:cNvSpPr>
          <p:nvPr>
            <p:ph type="title"/>
          </p:nvPr>
        </p:nvSpPr>
        <p:spPr/>
        <p:txBody>
          <a:bodyPr/>
          <a:lstStyle/>
          <a:p>
            <a:r>
              <a:rPr lang="en-US" dirty="0" smtClean="0"/>
              <a:t>Distraction.gov</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34250" y="0"/>
            <a:ext cx="1809747" cy="1017983"/>
          </a:xfrm>
          <a:prstGeom prst="rect">
            <a:avLst/>
          </a:prstGeom>
          <a:noFill/>
        </p:spPr>
      </p:pic>
      <p:sp>
        <p:nvSpPr>
          <p:cNvPr id="7" name="Rectangle 6"/>
          <p:cNvSpPr/>
          <p:nvPr/>
        </p:nvSpPr>
        <p:spPr>
          <a:xfrm>
            <a:off x="7334250" y="0"/>
            <a:ext cx="1809747" cy="1017983"/>
          </a:xfrm>
          <a:prstGeom prst="rect">
            <a:avLst/>
          </a:prstGeom>
          <a:gradFill>
            <a:gsLst>
              <a:gs pos="100000">
                <a:schemeClr val="bg1">
                  <a:alpha val="0"/>
                </a:schemeClr>
              </a:gs>
              <a:gs pos="0">
                <a:srgbClr val="003E7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446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userDrawn="1"/>
        </p:nvSpPr>
        <p:spPr>
          <a:xfrm>
            <a:off x="0" y="0"/>
            <a:ext cx="9144000" cy="5381625"/>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7500" b="15510"/>
          <a:stretch/>
        </p:blipFill>
        <p:spPr>
          <a:xfrm>
            <a:off x="0" y="5314950"/>
            <a:ext cx="9144000" cy="479340"/>
          </a:xfrm>
          <a:prstGeom prst="rect">
            <a:avLst/>
          </a:prstGeom>
        </p:spPr>
      </p:pic>
      <p:pic>
        <p:nvPicPr>
          <p:cNvPr id="13"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312" y="211137"/>
            <a:ext cx="5218114" cy="5218114"/>
          </a:xfrm>
          <a:prstGeom prst="rect">
            <a:avLst/>
          </a:prstGeom>
        </p:spPr>
      </p:pic>
      <p:sp>
        <p:nvSpPr>
          <p:cNvPr id="14" name="Title 1"/>
          <p:cNvSpPr>
            <a:spLocks noGrp="1"/>
          </p:cNvSpPr>
          <p:nvPr>
            <p:ph type="title"/>
          </p:nvPr>
        </p:nvSpPr>
        <p:spPr>
          <a:xfrm>
            <a:off x="352425" y="227013"/>
            <a:ext cx="8229600" cy="515937"/>
          </a:xfrm>
        </p:spPr>
        <p:txBody>
          <a:bodyPr>
            <a:noAutofit/>
          </a:bodyPr>
          <a:lstStyle/>
          <a:p>
            <a:pPr algn="l"/>
            <a:r>
              <a:rPr lang="en-US" sz="2900" b="1" dirty="0" smtClean="0">
                <a:solidFill>
                  <a:schemeClr val="bg1"/>
                </a:solidFill>
                <a:latin typeface="Cambria" pitchFamily="18" charset="0"/>
              </a:rPr>
              <a:t>Questions?</a:t>
            </a:r>
            <a:endParaRPr lang="en-US" sz="2900" b="1" dirty="0">
              <a:solidFill>
                <a:schemeClr val="bg1"/>
              </a:solidFill>
              <a:latin typeface="Cambria" pitchFamily="18" charset="0"/>
            </a:endParaRPr>
          </a:p>
        </p:txBody>
      </p:sp>
      <p:sp>
        <p:nvSpPr>
          <p:cNvPr id="16" name="Rectangle 15"/>
          <p:cNvSpPr/>
          <p:nvPr/>
        </p:nvSpPr>
        <p:spPr>
          <a:xfrm>
            <a:off x="-1" y="6648450"/>
            <a:ext cx="9144001"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057" y="5853639"/>
            <a:ext cx="1091001" cy="794811"/>
          </a:xfrm>
          <a:prstGeom prst="rect">
            <a:avLst/>
          </a:prstGeom>
        </p:spPr>
      </p:pic>
      <p:pic>
        <p:nvPicPr>
          <p:cNvPr id="18" name="Picture 21" descr="NHTSA_3-color"/>
          <p:cNvPicPr>
            <a:picLocks noChangeAspect="1" noChangeArrowheads="1"/>
          </p:cNvPicPr>
          <p:nvPr/>
        </p:nvPicPr>
        <p:blipFill>
          <a:blip r:embed="rId6" cstate="print"/>
          <a:srcRect/>
          <a:stretch>
            <a:fillRect/>
          </a:stretch>
        </p:blipFill>
        <p:spPr bwMode="auto">
          <a:xfrm>
            <a:off x="4132292" y="6034878"/>
            <a:ext cx="964674" cy="546897"/>
          </a:xfrm>
          <a:prstGeom prst="rect">
            <a:avLst/>
          </a:prstGeom>
          <a:noFill/>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6200" y="6052152"/>
            <a:ext cx="1091001" cy="512348"/>
          </a:xfrm>
          <a:prstGeom prst="rect">
            <a:avLst/>
          </a:prstGeom>
        </p:spPr>
      </p:pic>
      <p:sp>
        <p:nvSpPr>
          <p:cNvPr id="10" name="TextBox 9"/>
          <p:cNvSpPr txBox="1"/>
          <p:nvPr/>
        </p:nvSpPr>
        <p:spPr>
          <a:xfrm>
            <a:off x="7734296" y="6705600"/>
            <a:ext cx="1447800" cy="184666"/>
          </a:xfrm>
          <a:prstGeom prst="rect">
            <a:avLst/>
          </a:prstGeom>
          <a:noFill/>
        </p:spPr>
        <p:txBody>
          <a:bodyPr wrap="square" rtlCol="0">
            <a:spAutoFit/>
          </a:bodyPr>
          <a:lstStyle/>
          <a:p>
            <a:pPr algn="r"/>
            <a:r>
              <a:rPr lang="en-US" sz="600" dirty="0" smtClean="0"/>
              <a:t>9584-041113-v5</a:t>
            </a:r>
            <a:endParaRPr lang="en-US" sz="600" dirty="0"/>
          </a:p>
        </p:txBody>
      </p:sp>
    </p:spTree>
    <p:extLst>
      <p:ext uri="{BB962C8B-B14F-4D97-AF65-F5344CB8AC3E}">
        <p14:creationId xmlns:p14="http://schemas.microsoft.com/office/powerpoint/2010/main" val="873173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 Drive. U Text. U Pay.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867" y="1409699"/>
            <a:ext cx="2516358" cy="4891817"/>
          </a:xfrm>
          <a:prstGeom prst="rect">
            <a:avLst/>
          </a:prstGeom>
        </p:spPr>
      </p:pic>
      <p:pic>
        <p:nvPicPr>
          <p:cNvPr id="2050" name="Picture 2" descr="C:\Users\LUCIA~1.SAN\AppData\Local\Temp\1\PK939D.tmp\UDrive_H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395" y="1409699"/>
            <a:ext cx="4800610" cy="251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65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6782" y="1609725"/>
            <a:ext cx="7673318" cy="3962400"/>
          </a:xfrm>
        </p:spPr>
        <p:txBody>
          <a:bodyPr/>
          <a:lstStyle/>
          <a:p>
            <a:r>
              <a:rPr lang="en-US" dirty="0" smtClean="0"/>
              <a:t>April Distracted Driving Awareness month</a:t>
            </a:r>
          </a:p>
          <a:p>
            <a:r>
              <a:rPr lang="en-US" dirty="0" smtClean="0"/>
              <a:t>Social norming outside of brief enforcement period</a:t>
            </a:r>
          </a:p>
          <a:p>
            <a:endParaRPr lang="en-US" dirty="0"/>
          </a:p>
          <a:p>
            <a:pPr marL="0" indent="0">
              <a:buNone/>
            </a:pPr>
            <a:r>
              <a:rPr lang="en-US" dirty="0" smtClean="0"/>
              <a:t>“If you’re texting you’re </a:t>
            </a:r>
            <a:r>
              <a:rPr lang="en-US" smtClean="0"/>
              <a:t>not driving.”</a:t>
            </a:r>
            <a:endParaRPr lang="en-US" dirty="0"/>
          </a:p>
        </p:txBody>
      </p:sp>
      <p:sp>
        <p:nvSpPr>
          <p:cNvPr id="3" name="Title 2"/>
          <p:cNvSpPr>
            <a:spLocks noGrp="1"/>
          </p:cNvSpPr>
          <p:nvPr>
            <p:ph type="title"/>
          </p:nvPr>
        </p:nvSpPr>
        <p:spPr/>
        <p:txBody>
          <a:bodyPr/>
          <a:lstStyle/>
          <a:p>
            <a:r>
              <a:rPr lang="en-US" dirty="0" smtClean="0"/>
              <a:t>If you’re texting, you’re not driving.</a:t>
            </a:r>
            <a:endParaRPr lang="en-US" dirty="0"/>
          </a:p>
        </p:txBody>
      </p:sp>
    </p:spTree>
    <p:extLst>
      <p:ext uri="{BB962C8B-B14F-4D97-AF65-F5344CB8AC3E}">
        <p14:creationId xmlns:p14="http://schemas.microsoft.com/office/powerpoint/2010/main" val="331223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Primary: Adults (men and women) 18 to 34</a:t>
            </a:r>
          </a:p>
          <a:p>
            <a:r>
              <a:rPr lang="en-US" dirty="0" smtClean="0"/>
              <a:t>Slight skew toward women </a:t>
            </a:r>
          </a:p>
          <a:p>
            <a:r>
              <a:rPr lang="en-US" dirty="0" smtClean="0"/>
              <a:t>Campaign national in scope with no regional emphasis</a:t>
            </a:r>
          </a:p>
          <a:p>
            <a:r>
              <a:rPr lang="en-US" dirty="0" smtClean="0"/>
              <a:t>Spanish language included</a:t>
            </a:r>
          </a:p>
          <a:p>
            <a:pPr marL="0" indent="0">
              <a:buNone/>
            </a:pPr>
            <a:endParaRPr lang="en-US" dirty="0"/>
          </a:p>
        </p:txBody>
      </p:sp>
      <p:sp>
        <p:nvSpPr>
          <p:cNvPr id="2" name="Title 1"/>
          <p:cNvSpPr>
            <a:spLocks noGrp="1"/>
          </p:cNvSpPr>
          <p:nvPr>
            <p:ph type="title"/>
          </p:nvPr>
        </p:nvSpPr>
        <p:spPr/>
        <p:txBody>
          <a:bodyPr>
            <a:normAutofit/>
          </a:bodyPr>
          <a:lstStyle/>
          <a:p>
            <a:r>
              <a:rPr lang="en-US" dirty="0" smtClean="0"/>
              <a:t>Who are talking to?</a:t>
            </a:r>
            <a:endParaRPr lang="en-US" dirty="0"/>
          </a:p>
        </p:txBody>
      </p:sp>
    </p:spTree>
    <p:extLst>
      <p:ext uri="{BB962C8B-B14F-4D97-AF65-F5344CB8AC3E}">
        <p14:creationId xmlns:p14="http://schemas.microsoft.com/office/powerpoint/2010/main" val="3216292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GEN-Y – AGES </a:t>
            </a:r>
            <a:r>
              <a:rPr lang="en-US" b="0" dirty="0"/>
              <a:t>16 </a:t>
            </a:r>
            <a:r>
              <a:rPr lang="en-US" b="0" dirty="0" smtClean="0"/>
              <a:t>– 34 – 80 MILLION Strong</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67" t="9981" b="12670"/>
          <a:stretch/>
        </p:blipFill>
        <p:spPr>
          <a:xfrm flipH="1">
            <a:off x="7298090" y="-2154"/>
            <a:ext cx="1847174" cy="1014984"/>
          </a:xfrm>
          <a:prstGeom prst="rect">
            <a:avLst/>
          </a:prstGeom>
          <a:noFill/>
        </p:spPr>
      </p:pic>
      <p:sp>
        <p:nvSpPr>
          <p:cNvPr id="9" name="Rectangle 8"/>
          <p:cNvSpPr/>
          <p:nvPr/>
        </p:nvSpPr>
        <p:spPr>
          <a:xfrm>
            <a:off x="7298090" y="0"/>
            <a:ext cx="1845907" cy="1017983"/>
          </a:xfrm>
          <a:prstGeom prst="rect">
            <a:avLst/>
          </a:prstGeom>
          <a:gradFill>
            <a:gsLst>
              <a:gs pos="100000">
                <a:schemeClr val="bg1">
                  <a:alpha val="0"/>
                </a:schemeClr>
              </a:gs>
              <a:gs pos="0">
                <a:srgbClr val="003E7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 y="1314450"/>
            <a:ext cx="8153400" cy="4586288"/>
          </a:xfrm>
          <a:prstGeom prst="rect">
            <a:avLst/>
          </a:prstGeom>
        </p:spPr>
      </p:pic>
    </p:spTree>
    <p:extLst>
      <p:ext uri="{BB962C8B-B14F-4D97-AF65-F5344CB8AC3E}">
        <p14:creationId xmlns:p14="http://schemas.microsoft.com/office/powerpoint/2010/main" val="3166421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Largest segment</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99" y="1295400"/>
            <a:ext cx="7934325" cy="4463058"/>
          </a:xfrm>
          <a:prstGeom prst="rect">
            <a:avLst/>
          </a:prstGeom>
        </p:spPr>
      </p:pic>
    </p:spTree>
    <p:extLst>
      <p:ext uri="{BB962C8B-B14F-4D97-AF65-F5344CB8AC3E}">
        <p14:creationId xmlns:p14="http://schemas.microsoft.com/office/powerpoint/2010/main" val="6666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Tactic: Vine videos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1213246"/>
            <a:ext cx="7743825" cy="4355901"/>
          </a:xfrm>
          <a:prstGeom prst="rect">
            <a:avLst/>
          </a:prstGeom>
        </p:spPr>
      </p:pic>
    </p:spTree>
    <p:extLst>
      <p:ext uri="{BB962C8B-B14F-4D97-AF65-F5344CB8AC3E}">
        <p14:creationId xmlns:p14="http://schemas.microsoft.com/office/powerpoint/2010/main" val="1152227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largest segment</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250" y="0"/>
            <a:ext cx="1809747" cy="1017982"/>
          </a:xfrm>
          <a:prstGeom prst="rect">
            <a:avLst/>
          </a:prstGeom>
          <a:noFill/>
        </p:spPr>
      </p:pic>
      <p:sp>
        <p:nvSpPr>
          <p:cNvPr id="10" name="Rectangle 9"/>
          <p:cNvSpPr/>
          <p:nvPr/>
        </p:nvSpPr>
        <p:spPr>
          <a:xfrm>
            <a:off x="7334250" y="0"/>
            <a:ext cx="1809747" cy="1017983"/>
          </a:xfrm>
          <a:prstGeom prst="rect">
            <a:avLst/>
          </a:prstGeom>
          <a:gradFill>
            <a:gsLst>
              <a:gs pos="75000">
                <a:schemeClr val="bg1">
                  <a:alpha val="0"/>
                </a:schemeClr>
              </a:gs>
              <a:gs pos="0">
                <a:srgbClr val="003E7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625" y="1334691"/>
            <a:ext cx="7905750" cy="4446984"/>
          </a:xfrm>
          <a:prstGeom prst="rect">
            <a:avLst/>
          </a:prstGeom>
        </p:spPr>
      </p:pic>
    </p:spTree>
    <p:extLst>
      <p:ext uri="{BB962C8B-B14F-4D97-AF65-F5344CB8AC3E}">
        <p14:creationId xmlns:p14="http://schemas.microsoft.com/office/powerpoint/2010/main" val="1868425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386A177F7E2E45BFEDDCB4B76E395F" ma:contentTypeVersion="0" ma:contentTypeDescription="Create a new document." ma:contentTypeScope="" ma:versionID="39386e92e90560d7fbc89cf30215eb11">
  <xsd:schema xmlns:xsd="http://www.w3.org/2001/XMLSchema" xmlns:p="http://schemas.microsoft.com/office/2006/metadata/properties" targetNamespace="http://schemas.microsoft.com/office/2006/metadata/properties" ma:root="true" ma:fieldsID="af8191267e01e79e72c81f7de7df35d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6424DFA-CB98-4BC0-9F70-C17FD80F05CE}">
  <ds:schemaRefs>
    <ds:schemaRef ds:uri="http://schemas.microsoft.com/office/2006/metadata/propertie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2448DB1-A505-402E-9752-19F5855CB53B}">
  <ds:schemaRefs>
    <ds:schemaRef ds:uri="http://schemas.microsoft.com/sharepoint/v3/contenttype/forms"/>
  </ds:schemaRefs>
</ds:datastoreItem>
</file>

<file path=customXml/itemProps3.xml><?xml version="1.0" encoding="utf-8"?>
<ds:datastoreItem xmlns:ds="http://schemas.openxmlformats.org/officeDocument/2006/customXml" ds:itemID="{D9CDC566-609C-4FC3-8498-52806C5572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1117</TotalTime>
  <Words>395</Words>
  <Application>Microsoft Office PowerPoint</Application>
  <PresentationFormat>On-screen Show (4:3)</PresentationFormat>
  <Paragraphs>73</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New York  Distracted Driving Summit Valhalla, New York</vt:lpstr>
      <vt:lpstr>Proven method</vt:lpstr>
      <vt:lpstr>U Drive. U Text. U Pay.</vt:lpstr>
      <vt:lpstr>If you’re texting, you’re not driving.</vt:lpstr>
      <vt:lpstr>Who are talking to?</vt:lpstr>
      <vt:lpstr>GEN-Y – AGES 16 – 34 – 80 MILLION Strong</vt:lpstr>
      <vt:lpstr>Largest segment</vt:lpstr>
      <vt:lpstr>Tactic: Vine videos</vt:lpstr>
      <vt:lpstr>2nd largest segment</vt:lpstr>
      <vt:lpstr>Tactic: YouTube Star</vt:lpstr>
      <vt:lpstr>3rd Largest Segment</vt:lpstr>
      <vt:lpstr>Tactic: Broadcast Ad</vt:lpstr>
      <vt:lpstr>4th largest Segment</vt:lpstr>
      <vt:lpstr>Tactic: Buzzfeed</vt:lpstr>
      <vt:lpstr>Tactic: Buzzfeed</vt:lpstr>
      <vt:lpstr>Engagement -- High</vt:lpstr>
      <vt:lpstr>Tactic: YouTube Star</vt:lpstr>
      <vt:lpstr>Segement, contd.</vt:lpstr>
      <vt:lpstr>Tactic: Online social norming spot</vt:lpstr>
      <vt:lpstr>Segment, contd.</vt:lpstr>
      <vt:lpstr>Tactic: Surround Sound</vt:lpstr>
      <vt:lpstr>Tactic: Surround Sound</vt:lpstr>
      <vt:lpstr>Distraction.gov</vt:lpstr>
      <vt:lpstr>Distraction.gov</vt:lpstr>
      <vt:lpstr>Questions?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Lifesavers National Conference on Highway Safety Priorities</dc:title>
  <dc:creator>Mary Jones CTR</dc:creator>
  <cp:lastModifiedBy>lucia.sanchez</cp:lastModifiedBy>
  <cp:revision>208</cp:revision>
  <cp:lastPrinted>2014-02-21T14:58:45Z</cp:lastPrinted>
  <dcterms:created xsi:type="dcterms:W3CDTF">2013-04-01T19:30:58Z</dcterms:created>
  <dcterms:modified xsi:type="dcterms:W3CDTF">2014-05-05T14:29:38Z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0x0101008E386A177F7E2E45BFEDDCB4B76E395F</vt:lpwstr>
  </property>
</Properties>
</file>