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Default ContentType="image/gif" Extension="gif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36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70.xml"/>
  <Override ContentType="application/vnd.openxmlformats-officedocument.presentationml.slide+xml" PartName="/ppt/slides/slide37.xml"/>
  <Override ContentType="application/vnd.openxmlformats-officedocument.presentationml.slide+xml" PartName="/ppt/slides/slide47.xml"/>
  <Override ContentType="application/vnd.openxmlformats-officedocument.presentationml.slide+xml" PartName="/ppt/slides/slide77.xml"/>
  <Override ContentType="application/vnd.openxmlformats-officedocument.presentationml.slide+xml" PartName="/ppt/slides/slide45.xml"/>
  <Override ContentType="application/vnd.openxmlformats-officedocument.presentationml.slide+xml" PartName="/ppt/slides/slide6.xml"/>
  <Override ContentType="application/vnd.openxmlformats-officedocument.presentationml.slide+xml" PartName="/ppt/slides/slide33.xml"/>
  <Override ContentType="application/vnd.openxmlformats-officedocument.presentationml.slide+xml" PartName="/ppt/slides/slide36.xml"/>
  <Override ContentType="application/vnd.openxmlformats-officedocument.presentationml.slide+xml" PartName="/ppt/slides/slide35.xml"/>
  <Override ContentType="application/vnd.openxmlformats-officedocument.presentationml.slide+xml" PartName="/ppt/slides/slide56.xml"/>
  <Override ContentType="application/vnd.openxmlformats-officedocument.presentationml.slide+xml" PartName="/ppt/slides/slide24.xml"/>
  <Override ContentType="application/vnd.openxmlformats-officedocument.presentationml.slide+xml" PartName="/ppt/slides/slide61.xml"/>
  <Override ContentType="application/vnd.openxmlformats-officedocument.presentationml.slide+xml" PartName="/ppt/slides/slide50.xml"/>
  <Override ContentType="application/vnd.openxmlformats-officedocument.presentationml.slide+xml" PartName="/ppt/slides/slide11.xml"/>
  <Override ContentType="application/vnd.openxmlformats-officedocument.presentationml.slide+xml" PartName="/ppt/slides/slide42.xml"/>
  <Override ContentType="application/vnd.openxmlformats-officedocument.presentationml.slide+xml" PartName="/ppt/slides/slide68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1.xml"/>
  <Override ContentType="application/vnd.openxmlformats-officedocument.presentationml.slide+xml" PartName="/ppt/slides/slide78.xml"/>
  <Override ContentType="application/vnd.openxmlformats-officedocument.presentationml.slide+xml" PartName="/ppt/slides/slide44.xml"/>
  <Override ContentType="application/vnd.openxmlformats-officedocument.presentationml.slide+xml" PartName="/ppt/slides/slide72.xml"/>
  <Override ContentType="application/vnd.openxmlformats-officedocument.presentationml.slide+xml" PartName="/ppt/slides/slide46.xml"/>
  <Override ContentType="application/vnd.openxmlformats-officedocument.presentationml.slide+xml" PartName="/ppt/slides/slide71.xml"/>
  <Override ContentType="application/vnd.openxmlformats-officedocument.presentationml.slide+xml" PartName="/ppt/slides/slide39.xml"/>
  <Override ContentType="application/vnd.openxmlformats-officedocument.presentationml.slide+xml" PartName="/ppt/slides/slide80.xml"/>
  <Override ContentType="application/vnd.openxmlformats-officedocument.presentationml.slide+xml" PartName="/ppt/slides/slide9.xml"/>
  <Override ContentType="application/vnd.openxmlformats-officedocument.presentationml.slide+xml" PartName="/ppt/slides/slide18.xml"/>
  <Override ContentType="application/vnd.openxmlformats-officedocument.presentationml.slide+xml" PartName="/ppt/slides/slide74.xml"/>
  <Override ContentType="application/vnd.openxmlformats-officedocument.presentationml.slide+xml" PartName="/ppt/slides/slide79.xml"/>
  <Override ContentType="application/vnd.openxmlformats-officedocument.presentationml.slide+xml" PartName="/ppt/slides/slide58.xml"/>
  <Override ContentType="application/vnd.openxmlformats-officedocument.presentationml.slide+xml" PartName="/ppt/slides/slide30.xml"/>
  <Override ContentType="application/vnd.openxmlformats-officedocument.presentationml.slide+xml" PartName="/ppt/slides/slide8.xml"/>
  <Override ContentType="application/vnd.openxmlformats-officedocument.presentationml.slide+xml" PartName="/ppt/slides/slide73.xml"/>
  <Override ContentType="application/vnd.openxmlformats-officedocument.presentationml.slide+xml" PartName="/ppt/slides/slide49.xml"/>
  <Override ContentType="application/vnd.openxmlformats-officedocument.presentationml.slide+xml" PartName="/ppt/slides/slide4.xml"/>
  <Override ContentType="application/vnd.openxmlformats-officedocument.presentationml.slide+xml" PartName="/ppt/slides/slide28.xml"/>
  <Override ContentType="application/vnd.openxmlformats-officedocument.presentationml.slide+xml" PartName="/ppt/slides/slide14.xml"/>
  <Override ContentType="application/vnd.openxmlformats-officedocument.presentationml.slide+xml" PartName="/ppt/slides/slide52.xml"/>
  <Override ContentType="application/vnd.openxmlformats-officedocument.presentationml.slide+xml" PartName="/ppt/slides/slide22.xml"/>
  <Override ContentType="application/vnd.openxmlformats-officedocument.presentationml.slide+xml" PartName="/ppt/slides/slide75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62.xml"/>
  <Override ContentType="application/vnd.openxmlformats-officedocument.presentationml.slide+xml" PartName="/ppt/slides/slide69.xml"/>
  <Override ContentType="application/vnd.openxmlformats-officedocument.presentationml.slide+xml" PartName="/ppt/slides/slide65.xml"/>
  <Override ContentType="application/vnd.openxmlformats-officedocument.presentationml.slide+xml" PartName="/ppt/slides/slide48.xml"/>
  <Override ContentType="application/vnd.openxmlformats-officedocument.presentationml.slide+xml" PartName="/ppt/slides/slide2.xml"/>
  <Override ContentType="application/vnd.openxmlformats-officedocument.presentationml.slide+xml" PartName="/ppt/slides/slide67.xml"/>
  <Override ContentType="application/vnd.openxmlformats-officedocument.presentationml.slide+xml" PartName="/ppt/slides/slide26.xml"/>
  <Override ContentType="application/vnd.openxmlformats-officedocument.presentationml.slide+xml" PartName="/ppt/slides/slide3.xml"/>
  <Override ContentType="application/vnd.openxmlformats-officedocument.presentationml.slide+xml" PartName="/ppt/slides/slide25.xml"/>
  <Override ContentType="application/vnd.openxmlformats-officedocument.presentationml.slide+xml" PartName="/ppt/slides/slide54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34.xml"/>
  <Override ContentType="application/vnd.openxmlformats-officedocument.presentationml.slide+xml" PartName="/ppt/slides/slide60.xml"/>
  <Override ContentType="application/vnd.openxmlformats-officedocument.presentationml.slide+xml" PartName="/ppt/slides/slide10.xml"/>
  <Override ContentType="application/vnd.openxmlformats-officedocument.presentationml.slide+xml" PartName="/ppt/slides/slide51.xml"/>
  <Override ContentType="application/vnd.openxmlformats-officedocument.presentationml.slide+xml" PartName="/ppt/slides/slide81.xml"/>
  <Override ContentType="application/vnd.openxmlformats-officedocument.presentationml.slide+xml" PartName="/ppt/slides/slide57.xml"/>
  <Override ContentType="application/vnd.openxmlformats-officedocument.presentationml.slide+xml" PartName="/ppt/slides/slide31.xml"/>
  <Override ContentType="application/vnd.openxmlformats-officedocument.presentationml.slide+xml" PartName="/ppt/slides/slide43.xml"/>
  <Override ContentType="application/vnd.openxmlformats-officedocument.presentationml.slide+xml" PartName="/ppt/slides/slide3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12.xml"/>
  <Override ContentType="application/vnd.openxmlformats-officedocument.presentationml.slide+xml" PartName="/ppt/slides/slide64.xml"/>
  <Override ContentType="application/vnd.openxmlformats-officedocument.presentationml.slide+xml" PartName="/ppt/slides/slide13.xml"/>
  <Override ContentType="application/vnd.openxmlformats-officedocument.presentationml.slide+xml" PartName="/ppt/slides/slide29.xml"/>
  <Override ContentType="application/vnd.openxmlformats-officedocument.presentationml.slide+xml" PartName="/ppt/slides/slide66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76.xml"/>
  <Override ContentType="application/vnd.openxmlformats-officedocument.presentationml.slide+xml" PartName="/ppt/slides/slide59.xml"/>
  <Override ContentType="application/vnd.openxmlformats-officedocument.presentationml.slide+xml" PartName="/ppt/slides/slide27.xml"/>
  <Override ContentType="application/vnd.openxmlformats-officedocument.presentationml.slide+xml" PartName="/ppt/slides/slide19.xml"/>
  <Override ContentType="application/vnd.openxmlformats-officedocument.presentationml.slide+xml" PartName="/ppt/slides/slide83.xml"/>
  <Override ContentType="application/vnd.openxmlformats-officedocument.presentationml.slide+xml" PartName="/ppt/slides/slide82.xml"/>
  <Override ContentType="application/vnd.openxmlformats-officedocument.presentationml.slide+xml" PartName="/ppt/slides/slide41.xml"/>
  <Override ContentType="application/vnd.openxmlformats-officedocument.presentationml.slide+xml" PartName="/ppt/slides/slide55.xml"/>
  <Override ContentType="application/vnd.openxmlformats-officedocument.presentationml.slide+xml" PartName="/ppt/slides/slide5.xml"/>
  <Override ContentType="application/vnd.openxmlformats-officedocument.presentationml.slide+xml" PartName="/ppt/slides/slide63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</p:sldIdLst>
  <p:sldSz cy="68580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863DD221-6309-4437-AF0F-4496114FFB75}">
  <a:tblStyle styleId="{863DD221-6309-4437-AF0F-4496114FFB75}" styleName="Table_0"/>
</a:tblStyleLst>
</file>

<file path=ppt/_rels/presentation.xml.rels><?xml version="1.0" encoding="UTF-8" standalone="yes"?><Relationships xmlns="http://schemas.openxmlformats.org/package/2006/relationships"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71" Type="http://schemas.openxmlformats.org/officeDocument/2006/relationships/slide" Target="slides/slide66.xml"/><Relationship Id="rId34" Type="http://schemas.openxmlformats.org/officeDocument/2006/relationships/slide" Target="slides/slide29.xml"/><Relationship Id="rId70" Type="http://schemas.openxmlformats.org/officeDocument/2006/relationships/slide" Target="slides/slide65.xml"/><Relationship Id="rId35" Type="http://schemas.openxmlformats.org/officeDocument/2006/relationships/slide" Target="slides/slide30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2" Type="http://schemas.openxmlformats.org/officeDocument/2006/relationships/presProps" Target="presProps.xml"/><Relationship Id="rId1" Type="http://schemas.openxmlformats.org/officeDocument/2006/relationships/theme" Target="theme/theme3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1.xml"/><Relationship Id="rId41" Type="http://schemas.openxmlformats.org/officeDocument/2006/relationships/slide" Target="slides/slide36.xml"/><Relationship Id="rId3" Type="http://schemas.openxmlformats.org/officeDocument/2006/relationships/tableStyles" Target="tableStyles.xml"/><Relationship Id="rId42" Type="http://schemas.openxmlformats.org/officeDocument/2006/relationships/slide" Target="slides/slide37.xml"/><Relationship Id="rId80" Type="http://schemas.openxmlformats.org/officeDocument/2006/relationships/slide" Target="slides/slide75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82" Type="http://schemas.openxmlformats.org/officeDocument/2006/relationships/slide" Target="slides/slide77.xml"/><Relationship Id="rId45" Type="http://schemas.openxmlformats.org/officeDocument/2006/relationships/slide" Target="slides/slide40.xml"/><Relationship Id="rId81" Type="http://schemas.openxmlformats.org/officeDocument/2006/relationships/slide" Target="slides/slide76.xml"/><Relationship Id="rId46" Type="http://schemas.openxmlformats.org/officeDocument/2006/relationships/slide" Target="slides/slide41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9" Type="http://schemas.openxmlformats.org/officeDocument/2006/relationships/slide" Target="slides/slide4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6" Type="http://schemas.openxmlformats.org/officeDocument/2006/relationships/slide" Target="slides/slide1.xml"/><Relationship Id="rId87" Type="http://schemas.openxmlformats.org/officeDocument/2006/relationships/slide" Target="slides/slide82.xml"/><Relationship Id="rId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69" Type="http://schemas.openxmlformats.org/officeDocument/2006/relationships/slide" Target="slides/slide64.xml"/><Relationship Id="rId29" Type="http://schemas.openxmlformats.org/officeDocument/2006/relationships/slide" Target="slides/slide2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60" Type="http://schemas.openxmlformats.org/officeDocument/2006/relationships/slide" Target="slides/slide55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0" Type="http://schemas.openxmlformats.org/officeDocument/2006/relationships/slide" Target="slides/slide15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" name="Shape 3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r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4" name="Shape 4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" name="Shape 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6" name="Shape 6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MY NAME IS JOE BAYER AND I AM CURRENTLY A PHD CANDIDATE AT THE UNIVERSITY OF MICHIGAN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 WANT TO ESPECIALLY THANK JENNIFER SMITH FOR INVITING ME TO SPEAK TODAY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AS WELL ORGANIZING THIS VALUABLE EVENT TO CHANGE THE CONVERSATION ON DISTRACTED DRIVING</a:t>
            </a:r>
          </a:p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NOW A KEY DIFFERENCE IN MY ANGLE COMING FROM COMMUNICATIONS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IS THAT I STUDY HOW ALL PEOPLE 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USE THESE TECHNOLOGIES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FOR BOTH GOOD AND BAD DECISION MAKING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170" name="Shape 17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I DO THIS BY FOCUSING ON UNDERLING DECISION MAKING PROCESSES</a:t>
            </a:r>
            <a:br>
              <a:rPr b="0" baseline="0" i="0" lang="en-US" sz="1800" u="none" cap="none" strike="noStrike"/>
            </a:br>
            <a:r>
              <a:rPr b="0" baseline="0" i="0" lang="en-US" sz="1800" u="none" cap="none" strike="noStrike"/>
              <a:t>SUCH AS MORE AUTOMATIC OR CONTROLLED FORMS OF SOCIAL CONGITION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AS OPPOSED TO ASSIGNING NEGATIVE LABELS TO EXTREME USERS LIKE ADDICTION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WHILE IT MAY APPEAR THAY MOBILE PHONES ARE ADDICTIVE TO SOME PEOPLE,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THIS OBSCURES HOW ALL OF OUR MINDS HAVE BEEN REWIRED IN THE 21</a:t>
            </a:r>
            <a:r>
              <a:rPr b="0" baseline="30000" i="0" lang="en-US" sz="1800" u="none" cap="none" strike="noStrike"/>
              <a:t>ST</a:t>
            </a:r>
            <a:r>
              <a:rPr b="0" baseline="0" i="0" lang="en-US" sz="1800" u="none" cap="none" strike="noStrike"/>
              <a:t> CENTURY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THE GREAT BENEFITS THEY PROVIDE TO INDIVIDUALS AND SOCIETIES</a:t>
            </a:r>
          </a:p>
        </p:txBody>
      </p:sp>
      <p:sp>
        <p:nvSpPr>
          <p:cNvPr id="180" name="Shape 18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BECAUSE AS YOU ALL KNOW,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DISTRACTED DRIVING IS NOT JUST A PROBLEM OF A FEW SELECT INDIVIDUALS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THIS IS A COMMON OCCURRENCE IN DAILY LIFE</a:t>
            </a:r>
            <a:br>
              <a:rPr b="0" baseline="0" i="0" lang="en-US" sz="1800" u="none" cap="none" strike="noStrike"/>
            </a:br>
            <a:r>
              <a:rPr b="0" baseline="0" i="0" lang="en-US" sz="1800" u="none" cap="none" strike="noStrike"/>
              <a:t>ITS HARD TO WALK DOWN THE SIDEWALK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WITHOUT NOTICING HALF OF DRIVERS ON THEIR SMARTPHONES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187" name="Shape 187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FOR THIS REASON, MORE UNIVERSAL COMMUNICATION PERSPECTIVES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ARE ESSENTIAL TO EXPLAINING – AND SOLVING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THE PERSISTENT PROBLEM OF DISTRACTED DRIVING IN SOCIETY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IN CONTRAST TO OTHER RESEARCH ON DANGEROUSNESS</a:t>
            </a:r>
          </a:p>
        </p:txBody>
      </p:sp>
      <p:sp>
        <p:nvSpPr>
          <p:cNvPr id="195" name="Shape 195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TAKING A COMM VIEWPOINT ALLOWS US TO TACKLE THE QUESTION OF WHY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WHY THESE BEHAVIORS ARE SO COMMONPLACE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DESPITE AN ABUNDANCE OF RESEARCH SHOWING THAT PEOPLE KNOW IT IS DANGEROUS</a:t>
            </a:r>
          </a:p>
        </p:txBody>
      </p:sp>
      <p:sp>
        <p:nvSpPr>
          <p:cNvPr id="207" name="Shape 207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TO HELP WITH THE WHY QUESTION, I DRAW ON A NUMBER OF COMPLEMENTARY PERSPECTIVES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THAT OVERLAP WITH COMMUNICATION PROCESSES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INCLUDING INFORMATION, PSYCHOLOGY, AND NEUROSCIENCE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228" name="Shape 22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I UTILIZE A VARIETY OF METHODS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IN COLLABORATION WITH MY COLLEAGUES AT MICHIGAN AND UPENN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BUT FOR THIS PRESENTATION I WILL EMPHASIZE OUR SURVEY WORK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AS WELL AS THE POTENTIAL OF NEUROSCIENCE TO LOOK AT ROOT CAUSES OF BEHAVIORS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239" name="Shape 23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MY OVERARCHING GOAL FOR TODAY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IS TO SHED SOME LIGHT ON THREE FACTORS RELATED TO CONSCIOUSNESS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FIRST, THE ROLE OF CONSCIOUSNESS IN USING MOBILE PHONES SPEFICALLY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SECOND, THE IMPORTANCE OF CONSCIOUSNESS IN PERSONALITY TRAITS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THIRD, THE INTERPLAY OF CONSCIOUSNESS AND SOCIAL FACTORS</a:t>
            </a:r>
          </a:p>
        </p:txBody>
      </p:sp>
      <p:sp>
        <p:nvSpPr>
          <p:cNvPr id="247" name="Shape 247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SO WHAT DO I MEAN BY CONCSCIOUSNESS?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MY WORK HAS FOCUSED ON IS HOW PEOPLE UTILIZE THESE NEW SOCIAL TOOLS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MOBILE DEVICES AND SOCIAL MEDIA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IN MORE AND LESS CONSCIOUS MODES AT DIFFERENT MOMENTS IN DAILY LIFE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HOW DOING SO CAN HAVE BOTH POSITIVE AND NEGATIVE CONSEQUENCES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254" name="Shape 254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ON THE ONE HAND, OUR PHONES HAVE BECOME INGRAINED IN HOW WE THINK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AS WE USE THEM MORE, WE RELY LESS AND LESS ON HIGHER LEVEL COGNITION</a:t>
            </a:r>
            <a:br>
              <a:rPr b="0" baseline="0" i="0" lang="en-US" sz="1800" u="none" cap="none" strike="noStrike"/>
            </a:br>
            <a:r>
              <a:rPr b="0" baseline="0" i="0" lang="en-US" sz="1800" u="none" cap="none" strike="noStrike"/>
              <a:t>IN SIMPLER TERMS, THEY BECOME AUTOMATIC BEHAVIORS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WHICH PSYCHOLOGICALLY MEANS THAT THE BEHAVIORS LACK FOUR THINGS: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AWARENESS, ATTENTION, CONTROL, AND INTENTION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263" name="Shape 263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NOW I COME FROM THE FIELD OF COMMUNICATIONS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THIS PROVIDES ME WITH A SOMEWHAT DIFFERENT PERSPECTIVE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ON THE ISSUE OF DISTRACTED DRIVING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SLOW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YET ITS NOT AS SIMPLE AS THE MORE WE DO IT, THE MORE AUTOMATIC IT IS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SURPRISINGLY, WE HAVE FOUND THAT SOME PEOPLE ARE TIED TO THEIR DEVICES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IN BOTH HIGHLY UNCONSCIOUS WAYS – WHAT I HAVED CALLED AUTOMATIC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ALSO HIGHLY CONSCIOUS WAYS – WHAT I REFER TO AS IMMERSION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YOU CAN SEE WHEN PEOPLE ARE FULLY ABSORBED IN THEIR PHONES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274" name="Shape 274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IN OTHER WORDS, THE SAME PEOPLE ARE MORE LIKELY TO ENGAGE WITH THEIR PHONES</a:t>
            </a:r>
            <a:br>
              <a:rPr b="0" baseline="0" i="0" lang="en-US" sz="1800" u="none" cap="none" strike="noStrike"/>
            </a:br>
            <a:r>
              <a:rPr b="0" baseline="0" i="0" lang="en-US" sz="1800" u="none" cap="none" strike="noStrike"/>
              <a:t>WITH A GREATER DEGREE OF MINIMUM CONSCIOUSNESS AND MAXIMUM CONSCIOUSNESS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SO OVERALL PEOPLE SEEM TO BE WIRED TO DEVICES WITH MULTIPLE FORMS OF CONSCIOUSNESS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288" name="Shape 28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THE POINT HERE IS THAT OUR BEHAIVOR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IS NOT SIMPLY CONSCIOUS OR UNCONSCIOUS WHEN WE ARE TEXTING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INSTEAD, WE CAN VIEW IT ALONG A SPECTRUM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THAT VARIES FROM MOMENT TO MOMENT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PERSON TO PERSON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301" name="Shape 301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TODAY I FOCUS ON THE LOWER CONSCIOUS SIDE OF THE SPECTRUM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WHICH WE HAVE FOUND TO BE ESPECIALLY RELEVANT TO TWD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PSYCHOLOGICALLY THIS END OF THE SPECTRUM IS KNOWN AS AUTOMATICITY,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AS I JUST DISCUSSED A MOMENT AGO, BUT I’M HAPPY TO DISCUSS IMMERSION AT THE END OF TODAY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315" name="Shape 315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HABITS REPRESENT ONE SPECIFIC FORM OF LESS CONSCIOUS BEHAVIOR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THEY ARE DIFFERENT FROM OTHER AUTOMATIC BEHAVIOR</a:t>
            </a:r>
            <a:br>
              <a:rPr b="0" baseline="0" i="0" lang="en-US" sz="1800" u="none" cap="none" strike="noStrike"/>
            </a:br>
            <a:r>
              <a:rPr b="0" baseline="0" i="0" lang="en-US" sz="1800" u="none" cap="none" strike="noStrike"/>
              <a:t>SBECAUSE THEY ARE DEFINED BY HAVING A TRIGGER – ALSO KNOWN AS A CUE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WHICH ONCE ACTIVATED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SETS OFF A WAVE LESS CONSCIOUS BEHAVIOR</a:t>
            </a:r>
          </a:p>
        </p:txBody>
      </p:sp>
      <p:sp>
        <p:nvSpPr>
          <p:cNvPr id="330" name="Shape 33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4" name="Shape 3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IMPORTANTLY, I ARGUE THAT MOBILE DEVICE HABITS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ARE PSYCHOLOGICALLY DISTINCT FROM HABITS OF THE PAST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DUE TO A MUCH MORE COMPLEX SET OF “CUES”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EACH OF WHICH CAN DIRECT OUR BEHAVIOR WITHOUT US REALIZING IT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EACH PERSON HAS THEIR OWN PERSONAL SET OF CUES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345" name="Shape 345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BECAUSE OF THIS, UNDERSTANDING THE TYPES OF CUES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IS IMPERATIVE TO UNDERSTANDING HOW THESE BEHAVIORS OPERATE DIFFERENTLY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SO I WANT TO GO THROUGH SOME OF THE MAIN FORMS THEY COME IN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360" name="Shape 36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FIRST, THE LARGE NUMBER OF SMARTPHONE FEATURES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ALLOWS FOR MANY MORE CUES TO DEVELOP THAN ANY OTHER ONE OBJECT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SECOND, THESE TECHNOLOGIES ACTIVELY REACH OUT TO US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USING SENSATIONS LIKE VIBRATIONS, LIGHTS, AND SOUNDS</a:t>
            </a:r>
            <a:br>
              <a:rPr b="0" baseline="0" i="0" lang="en-US" sz="1800" u="none" cap="none" strike="noStrike"/>
            </a:br>
            <a:r>
              <a:rPr b="0" baseline="0" i="0" lang="en-US" sz="1800" u="none" cap="none" strike="noStrike"/>
              <a:t>THAT OUR BRAIN READS UNCONSCIOUSLY IN THE BACKGROUND</a:t>
            </a:r>
          </a:p>
        </p:txBody>
      </p:sp>
      <p:sp>
        <p:nvSpPr>
          <p:cNvPr id="375" name="Shape 375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9" name="Shape 3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BUT CUES ARE NOT RESTRICTED TO THE PHONE ITSELF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SPECIFIC MENTAL STATES LIKE ANXIETY AND BOREDOM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CAN BECOME TRIGGERS FOR PICKING UP THE PHONE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SPECIFIC ENVIRONMENTS OR SITUATIONS CAN BECOME TIED TO PHONE ACTIVITY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THIS IS PARTICULALRY RELEVANT IN CONTEXTS WE VISIT A LOT – SUCH AS OUR OWN CAR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FINALLY, THESE HABITS CAN BECOME TRIGGERED BY SOCIAL FACTORS AS I WILL RETURN TO</a:t>
            </a:r>
          </a:p>
        </p:txBody>
      </p:sp>
      <p:sp>
        <p:nvSpPr>
          <p:cNvPr id="390" name="Shape 39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9" name="Shape 3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ALTOGETHER, I ARGUE THESE SPECIAL CHARACTERISTICS OF MOBILE HABITS MORE GENERALLY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COME TO BE INFLUENTIAL IN THE MOTOR VEHICLE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IN OUR FIRST STUDY ON THIS IDEA, PUBLISHED IN 2012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WE SURVEYED UNDERGRADS ON THEIR TEXTING TENDENCIES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400" name="Shape 40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FOR MANY YEARS, COMMUNICATION AND TRANSPORTATION WERE VERY FAR APART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BUT THE EMERGENCE OF MOBILE AND SOCIAL MEDIA HAS EXPANDED THE REACH OF COMMUNICATIONS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AS WELL AS REACH OF COMMUNICATIONS RESEARCH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HOW THESE TWO WORLDS COLLIDE IS MORE IMPORTANT RIGHT NOW THAN EVER BEFORE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9" name="Shape 4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THE FIRST THING WE DID WAS UNTANGLE FREQUENCY OF USE FROM CONSCIOUSNESS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BECAUSE IN GENERAL DOING SOMETHING MORE MAKES IT AUTOMATIC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HOWEVER, A LARGE BODY OF RESEARCH NOW SHOWS THE HABIT STRENGTH – OR AUTOMATICITY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IS ONLY BASED IN PART ON THE NUMBER OF TIMES YOU DO SOMETHING</a:t>
            </a:r>
          </a:p>
        </p:txBody>
      </p:sp>
      <p:sp>
        <p:nvSpPr>
          <p:cNvPr id="410" name="Shape 41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LOOKING AT SOME EXAMPLE SURVEY WORDING GIVES YOU A BETTER SENSE 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FOR HOW SURVEYS OF HABIT STRENGTH HAVE BEEN VALIDATED EXPERIMENTALLY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USED TO GET AT SOMETHING VERY DIFFERENT FROM MERE FREQUENCY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WHEREAS FREQUENCY TELLS YOU THE QUANTITATIVE RATE OF THE BEHAVIOR,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AUTOMATICITY TELLS YOU THE QUALITATIVE MANNER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IN WHICH THE PERSON DOES THE BEHAVIOR WHEN IT OCCURS</a:t>
            </a:r>
          </a:p>
        </p:txBody>
      </p:sp>
      <p:sp>
        <p:nvSpPr>
          <p:cNvPr id="420" name="Shape 42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WHAT THIS LEAVES US WITH CONCEPTUALLY IS TWO AXIS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TWO TEXTERS, THEN, CAN TEXT THE SAME AMOUNT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BUT DIFFER IN HOW AUTOMATICALLY THEY ARE ORIENTED TOWARD THEIR MOBILE PHONE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SLOW</a:t>
            </a:r>
          </a:p>
        </p:txBody>
      </p:sp>
      <p:sp>
        <p:nvSpPr>
          <p:cNvPr id="433" name="Shape 433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62" name="Shape 4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MOVING ON, OUR FINAL RESULTS DEMONSTRATED WHY THE SEPARATION WAS IMPORTANT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AS WE HYPOTHESIZED, FINDINGS REVEALED 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THAT PEOPLE WITH A MORE AUTOMATIC ORIENTATION TOWARD TEXTING</a:t>
            </a:r>
            <a:br>
              <a:rPr b="0" baseline="0" i="0" lang="en-US" sz="1800" u="none" cap="none" strike="noStrike"/>
            </a:br>
            <a:r>
              <a:rPr b="0" baseline="0" i="0" lang="en-US" sz="1800" u="none" cap="none" strike="noStrike"/>
              <a:t>WERE MUCH MORE LIKELY TO TEXT WHILE DRIVING </a:t>
            </a:r>
          </a:p>
        </p:txBody>
      </p:sp>
      <p:sp>
        <p:nvSpPr>
          <p:cNvPr id="463" name="Shape 463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0" name="Shape 4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YOU CAN FOLLOW THE COLORS FROM THE DIAGRAM TO THE STATASTICAL TABLE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I PROMISE THIS IS THE ONLY TIME I SHOW NUMBERS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WHAT WE FIND IS THAT AUTOMATICITY IS A STRONG PRECDITOR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EVEN WHEN CONTROLLING FOR FREQUENCY 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OTHER CONSCIOUS VARIABLES LIKE ATTITUDES AND NORMS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471" name="Shape 471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8" name="Shape 4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NOW YOU MIGHT WONDER: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DOES THIS LESS CONSCIOUS CONNECTION WITH ONE’S PHONE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SIMPLY REFLECT ONE’S PERSONALITY IN GENERAL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SO WE DECIDED TO STUDY THE RELATIONSHIP BETWEEN MOBILE PHONE HABITS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CONSCIOUSNESS AT THE PERSONALITY LEVEL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479" name="Shape 47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0" name="Shape 4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WHAT WE ARE GETTING AT IS THE CONCEPTS OF MINDFULNESS AND SELF-CONTROL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WHICH ARE TWO DIFFERENT FORMS OF OUR ABILITY TO SELF-REGULATE OUR OVERALL BEHAVIOR</a:t>
            </a:r>
          </a:p>
        </p:txBody>
      </p:sp>
      <p:sp>
        <p:nvSpPr>
          <p:cNvPr id="491" name="Shape 491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4" name="Shape 5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SO WE COLLECTED DATA ON TEXTING-SPECIFIC HABITS JUST AS WE DID IN STUDY 1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WE PERFORMED A PATH ANALYSES TO LOOK AT HOW THEY RELATED TO MIDNFULNESS AND SELF-CONTROL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BOTH OF THESE CONCEPTS CAN BE BROKEN DOWN FURTHER INTO DIMENSIONS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SO FOR NOW I JUST WANT TO MENTION THE MAIN FINDINGS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505" name="Shape 505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1" name="Shape 5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FOR MINDFULNESS, FINDINGS SHOWED THAT THERE IS A RELATIONSHIP</a:t>
            </a:r>
            <a:br>
              <a:rPr b="0" baseline="0" i="0" lang="en-US" sz="1800" u="none" cap="none" strike="noStrike"/>
            </a:br>
            <a:r>
              <a:rPr b="0" baseline="0" i="0" lang="en-US" sz="1800" u="none" cap="none" strike="noStrike"/>
              <a:t>SUCH THAT MORE AUTOMATIC TEXTERS ARE MORE LIKELY TO BE MINDLESS PEOPLE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HOWEVER, THIS WAS ONLY A MODERATE CORRELATION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542" name="Shape 542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1" name="Shape 5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LIKEWISE, MORE AUTOMTIC TEXTERS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WERE MORE LIKELY TO REPORT HAVING LESS SELF-CONTROL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BUT THIS WAS ALSO JUST A MODERATE CORRELATION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562" name="Shape 562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AS YOU CAN SEE BY THE GRAPH ON THE SLIDE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DESPITE THE DISTANCE BETWEEN THE TWO AREAS IN THE PAST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THE MOBILE PHONE HAS ACTUALLY TAKEN A COURSE 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THAT IS QUITE SIMILAR TO THE MOTOR VEHICLE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9" name="Shape 5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SO AFTER FINDING THAT THESE HABITS AND PERSONALITY TRAITS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ARE RELATED BUT DIFFERENT FROM ONE ANOTHER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WE DECIDED TO SEE HOW THEY MATCH UP IN TERMS OF PREDICTING DD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SINCE SEPARATERESEARCH HAS SHOWN THAT BOTH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TRAIT MINDFULNESS AND SELF-CONTROL ALSO PREDICT DD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570" name="Shape 57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79" name="Shape 5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TO DO THIS, WE COLLECTED A NEW SURVEY SAMPLE OF ABOUT 1000 PEOPLE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TO CONSIDER HOW THE THREE FACTORS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TEXTING AUTOMATICITY, TRAIT MINDFULNESS, AND TRAIT SELF-CONTROL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ALL PLAY A ROLE IN TEXTING WHILE DRIVING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THE NEWER CONCERN OF TEXTING WHILE WALKING ACROSS THE STREET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580" name="Shape 58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6" name="Shape 5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HERE IS THE BASIC MODEL WITHOUT THE PATHS FOR THE THREE KEY PREDICTORS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FIRST WE CONTROL FOR FREQUENCY OF TEXTING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FREQUENCY OF TEXTING WHILE DRIVING AND WALKING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597" name="Shape 597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7" name="Shape 6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THEN WHEN WE ADD IN THE PERSONALITY FACTORS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WHICH REPLICATE PREVIOUS FINDINGS BY OTHERS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TRAIT SELF-CONTROL AND TRAIT MINDFULNESS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PREDICT THE RATE OF BOTH TWD AND TWW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618" name="Shape 61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0" name="Shape 6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FINALLY, WHEN WE ADD IN TEXTING AUTOMATICITY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WE FIND THAT IT IS UNIQUELY SIGNIFICANT FOR BOTH DRIVING AND WALKING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BEYOND THE TRAIT FACTORS AND OUR OTHER CONTROLS</a:t>
            </a:r>
          </a:p>
        </p:txBody>
      </p:sp>
      <p:sp>
        <p:nvSpPr>
          <p:cNvPr id="641" name="Shape 641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3" name="Shape 6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INTERESTINGLY – AUTOMATICITY – THE DEGREE OF PHONE HABIT STRENGTH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IS EVEN MORE PREDICTIVE OF TEXTING WHILE WALKING THAN DRIVING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I’M GOING TO MOVE ON THE NEXT SECTION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BUT I’M HAPPY TO DISCUSS WHY WE THINK THIS MIGHT BE AT THE END</a:t>
            </a:r>
          </a:p>
        </p:txBody>
      </p:sp>
      <p:sp>
        <p:nvSpPr>
          <p:cNvPr id="664" name="Shape 664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1" name="Shape 6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OKAY SO THUS FAR EVERYTHING I HAVE PRESENTED HAS BEEN ON THE INDIVIDUAL LEVEL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BUT AS I MENTIONED BEFORE, MOBILE DEVICE HABITS ARE DISTINCT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DUE THEIR RELATIONSHIP WITH SOCIAL FACTORS</a:t>
            </a:r>
          </a:p>
        </p:txBody>
      </p:sp>
      <p:sp>
        <p:nvSpPr>
          <p:cNvPr id="672" name="Shape 672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9" name="Shape 6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THEREFORE, IN ORDER TO UNDERSTAND DD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WHAT BECOMES EVIDENT IS THAT WE MUST CONSIDER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HOW THE INDIVIDUAL PROCESSES INTERACT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WITH THE SOCIAL CONTEXTS AROUND THEM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680" name="Shape 68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9" name="Shape 6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SO NOW I WANT TO INTRODUCE A NEW STUDY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IN WHICH WE USE FMRI BRAIN SCANNING IN COMBINATION WITH A DRIVING SIM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TO TEST HOW HABITUAL PROCESSES AT THE BRAIN LEVEL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INTERACT WITH SOCIAL CONTEXT IN THE MOTOR VEHICLE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690" name="Shape 69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5" name="Shape 6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THIS RESEARCH HIGHLIGHTS THE BRAIN-AS-PREDICTOR APPROACH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ADVANCED BY MY COLLABORATOR AND FACULTY ADVISOR EMILY FALK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NOW AT THE UNIVERSITY OF PENNSYLVANIA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696" name="Shape 696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BOTH INNOVATIONS HAVE NOW BECOME PART OF HOW SOCIETY OPERATES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>
                <a:latin typeface="Noto Symbol"/>
                <a:ea typeface="Noto Symbol"/>
                <a:cs typeface="Noto Symbol"/>
                <a:sym typeface="Noto Symbol"/>
              </a:rPr>
              <a:t>THEY ARE BASIC INGREDIENTS IN </a:t>
            </a:r>
            <a:r>
              <a:rPr b="0" baseline="0" i="0" lang="en-US" sz="1800" u="none" cap="none" strike="noStrike"/>
              <a:t>THE DAILY RHYTHM OF SOCIAL LIFE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THUS, CARS AND PHONES HAVE CHANGED SOCIAL INTERACTION  SO MUCH THAT…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120" name="Shape 12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02" name="Shape 7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IN WHICH WE COLLECT NEURAL RESPONSES WHILE PEOPLE UNDERGO BRAIN IMAGING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WE USE THESE NEURAL RESPONSES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TO EXPLAIN REAL WORLD BEHAVIOR LATER ON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ABOVE AND BEYOND SELF-REPORT</a:t>
            </a:r>
          </a:p>
        </p:txBody>
      </p:sp>
      <p:sp>
        <p:nvSpPr>
          <p:cNvPr id="703" name="Shape 703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4" name="Shape 7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NEURAL MEASURES ARE DISTINCT BECAUSE THEY HAVE THE POTENTIAL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BOTH TO SHED LIGHT ON THE UNDERLYING PROCCESSES IN EVERYDAY COMMUNICATION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FURTHER LINK THEM TO DOWNSTREAM OUTCOMES LIKE DISTRACTED DRIVING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715" name="Shape 715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0" name="Shape 7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HERE YOU CAN SEE HOW ONE TASK THAT WE USE WORKS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THIS TASK IS CALLED THE GO-NO-GO AND MEASURES WHETHER PEOPLE CAN OVERRIDE A HABIT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EACH TRIAL PRESENTS A LETTER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TO DEVELOP A NEW HABIT OF PRESSING A BUTTON AFTER A LETTER CUE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731" name="Shape 731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8" name="Shape 7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LET ME DEMONSTRATE HOW THIS WORKS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 PERSON PRESSES A BUTTON WHENEVER A NEW LETTER APPEARS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SUCH AS FOR THE LETTER A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THIS IS CALLED A GO TRIAL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739" name="Shape 73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8" name="Shape 7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THE PERSON PRESSES AGAIN WHEN A NEW LETTER C COMES UP</a:t>
            </a:r>
          </a:p>
        </p:txBody>
      </p:sp>
      <p:sp>
        <p:nvSpPr>
          <p:cNvPr id="749" name="Shape 74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9" name="Shape 7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DOES THE SAME FOR EVERY OTHER NEW LETTER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760" name="Shape 76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1" name="Shape 7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EXCEPT…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FOR WHEN X APPEARS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IN WHICH CASE THEY MUST OVERRIDE THE LETTER HABIT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THIS WHAT WE CALL A NO-GO TRIAL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772" name="Shape 772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7" name="Shape 7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AFTER PARTICIPANTS HAVE COMPLETED THIS TASK IN THE FMRI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WE CAN THEN TEST HOW MUCH THEY RESPONDED IN KEY BRAIN REGIONS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AS YOU CAN SEE, THE BLUE AREA SHOWS GREATER NEURAL ACTIVITY IN SPECIFIC REGIONS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INDEXES GREATER ABILITY TO OVERRIDE HABITS</a:t>
            </a:r>
          </a:p>
        </p:txBody>
      </p:sp>
      <p:sp>
        <p:nvSpPr>
          <p:cNvPr id="778" name="Shape 77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6" name="Shape 7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OUR RESEARCH LAB HAS ALREADY SHOWN THAT WE CAN USE THIS METHOD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TO PREDICT RISKY DRIVING IN A DRIVING SIMULATOR ONE WEEK AFTER A BRAIN SCAN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LET ME PROVIDE AN EXAMPLE OF THIS LINE OF WORK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LED BY MY COLLABORATORS EMILY FALK AND THE UMTRI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787" name="Shape 787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6" name="Shape 7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IN ONE STUDY WE COMPLETED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HALF OF PARTICIPANTS DROVE IN THE DRIVING SIMULATOR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WITH A PEER WHO APPROVED OF RIKSY DRIVING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A SECOND DROVE WITH ONE WHO DISAPPROVED OF RIKSY DRIVING</a:t>
            </a:r>
          </a:p>
        </p:txBody>
      </p:sp>
      <p:sp>
        <p:nvSpPr>
          <p:cNvPr id="797" name="Shape 797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IT IS NOT JUST A PROBLEM FOR YOU 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IF YOU DON’T HAVE A CELL PHONE OR A CAR (AT LEAST IN THE SUBURBS)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IT’S A PROBLEM FOR EVERYONE ELSE AROUND YOU</a:t>
            </a:r>
          </a:p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rPr b="0" baseline="0" i="0" lang="en-US" sz="1800" u="none" cap="none" strike="noStrike"/>
              <a:t>THIS REALIZATION HAS COME TO BE KNOWN AS THE KATZ RULE</a:t>
            </a:r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133" name="Shape 133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8" name="Shape 8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WHAT WE FIND IS THAT THE NEURAL RESPONSES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DURING THE HABIT OVERRIDE TASK – THE GO NO GO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PREDICTS SAFE DRIVING IN THE DRIVING SIMULATOR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BUT ONLY FOR PEOPE WHO DROVE WITH RISK AVERSE PEER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809" name="Shape 80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4" name="Shape 8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THIS EXAMPLE SHOWS HOW GENERAL HABITUAL PROCESSES INTERACT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WITH THE SOCIAL CONTEXT AROUND THEM IN THE MOTOR VEHICLE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BUT WE ARE NOW ADAPTING THIS METHOD FOR COMMUNICATION HABITS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825" name="Shape 825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1" name="Shape 8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AS YOU CAN SEE, WE HAVE ADJUSTED THE HABIT OVERRIDE TASK TO COMMUNICATION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BY ADDING IN SOCIAL MEDIA CUES AS DISTRACTORS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IN THIS CASE FACEBOOK SINCE EVERYONE KNOWS THEIR ICONS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832" name="Shape 832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8" name="Shape 8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WE JUST FINISHED DATA COLLECTION ON THIS STUDY THIS SPRING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SO WE WILL SOON BE ABLE TO TEST HOW THE PRESENCE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OF COMMUNICATION CUES LIKE FACEBOOK NOTIFICATIONS IS DIFFERENT NEUROLOGICALLY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FROM OVERRIDING HABITS MORE GENERALLY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839" name="Shape 83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2" name="Shape 8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THEN WE CAN LOOK AT HOW THESE NEUROLOGICAL MEASURES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INTERACT WITH THE SURROUNDING SOCIAL CONTEXT IN THE MOTOR VEHICLE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>
                <a:latin typeface="Noto Symbol"/>
                <a:ea typeface="Noto Symbol"/>
                <a:cs typeface="Noto Symbol"/>
                <a:sym typeface="Noto Symbol"/>
              </a:rPr>
              <a:t>SUCH AS DRIVING ALONE OR WITH OTHERS</a:t>
            </a:r>
          </a:p>
        </p:txBody>
      </p:sp>
      <p:sp>
        <p:nvSpPr>
          <p:cNvPr id="853" name="Shape 853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0" name="Shape 8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TO RETURN TO MY GOALS FOR TODAY,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 HAVE ARGUED THAT WE MUST TURN OUR ATTENTIOON TO THE THREE THINGS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FIRST, THE IMPORTANCE OF HOW CONSCIOUSNESS HAS COME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TO GUIDE OUR DECISION MAKING WITH COMM TECHNOLOGIES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861" name="Shape 861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Shape 86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8" name="Shape 8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SECOND, I HAVE SHOWN HOW THIS PHONE HABITS RELATE TO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BUT ARE DISTINCT FROM PERSONALITY FORMS OF CONSCIOUSNESS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THIRD, I HAVE ILLUSTRATED HOW PERSONAL HABITS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CAN INTERACT WITH SOCIAL FACTORS –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WHICH ARE ESPECIALLY RELEVANT IN THE MOTOR VEHICLE</a:t>
            </a:r>
          </a:p>
        </p:txBody>
      </p:sp>
      <p:sp>
        <p:nvSpPr>
          <p:cNvPr id="869" name="Shape 86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8" name="Shape 8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AS A WHOLE, THESE STUDIES AND IDEAS CONVEY THE POWER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OF MORE AUTOMATIC ORIENTATIONS TOWARD MOBILE DEVICES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IN EXPLAINING WHY DISTRACTED DRIVING OCCURS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879" name="Shape 87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0" name="Shape 8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BUT I HAVE LEFT OUT ONE MAJOR COMMUNICATION PERSPECTIVE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THIS IS THE IDEA OF TAKEN FOR GRANTEDNESS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ADVANCED BY MY COLLABORATOR AND SOCIOLOGIST RICH LING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WHICH CONCERNS HOW UNCONSCIOUSNESS ALSO OPERATES AT THE SOCIETAL LEVEL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891" name="Shape 891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3" name="Shape 9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TAKEN FOR GRANTEDNESS IS BASED ON ACCESSIBILITY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AS MEMBERS OF SOCIETY, AS WELL AS FAMILIES AND RELATIONSHIPS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WE ARE EXPECTED TO BE AVAILABLE TO ONE ANOTHER NO MATTER WHAT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WE DON’T THINK ABOUT IT CONSCIOUSLY,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BUT THIS SOCIAL FACTOR OPERATES AT ALL TIMES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904" name="Shape 904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STILL, ONE DIFFERENCE BETWEEN THE HISTORIES OF PHONES AND CARS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IS THAT THE MOBILE PHONE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IS THE FASTEST SPREADING TECHNOLOGY OF ALL TIME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THIS REFLECTS SOMETHING SPECIAL ABOUT THE UNDERLYING USE OF MOBILE PHONES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SLOW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141" name="Shape 141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8" name="Shape 9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THE POINT BEING THERE ARE ACTUALLY TWO TYPES OF UNCONSCIOUS PROCESSES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PERSONAL HABITS THAT I HAVE TALKED ABOUT TODAY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IMPLICIT EXPECATIONS OF ACCESSIBILITY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THAT ARE CONSTANTLY INTERACTING WITH ONE ANOTHER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IN DOING SO CAN UNDERCUT OUR CONSCIOUS GOALS LIKE DRIVING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919" name="Shape 91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25" name="Shape 9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SO… IF DISTRACTED DRIVING IS CAUSED BY MULTIPLE FORMS OF UNCONSCIOUS PROCESSES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THE NEXT QUESTION IS…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CAN WE EVEN DO ANYTHING ABOUT IT?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926" name="Shape 926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3" name="Shape 9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RESEARCH IN PSYCHOLOGY HAS SHOWN THAT WE ARE NOT GOOD</a:t>
            </a:r>
            <a:br>
              <a:rPr b="0" baseline="0" i="0" lang="en-US" sz="1800" u="none" cap="none" strike="noStrike"/>
            </a:br>
            <a:r>
              <a:rPr b="0" baseline="0" i="0" lang="en-US" sz="1800" u="none" cap="none" strike="noStrike"/>
              <a:t>AT RECOGNIZING THE TRUE CAUSES OF OUR HABITS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WE INCORRECTLY ASSUME THESE AUTOMATIC BEHAVIORS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REFLECT OUR INTENTIONS WHEN THEY DON’T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934" name="Shape 934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3" name="Shape 9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SO EVEN WHEN PEOPLE KNOW AND AGREE THAT THIS IS A RISKY BEHAVIOR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ANY OF THEIR PHONE CUES CAN PULL THE TRIGGER BEFORE THEY NOTICE WHAT IS GOING ON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OFTEN PEOPLE WILL RATIONALIZE IT AFTER THE FACT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AS PAUL ATCHLEY’S RESEARCH ON COGNITIVE DISSONANCE POINTS OUT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PERHAPS THE ROAD SEEMED SAFE AT THAT MOMENT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OR THEY WERE AT A STOP LIGHT WITH PLENTY OF TIME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944" name="Shape 944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1" name="Shape 9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BUT THESE RATIONALIZATIONS ARE OFTEN FALLACIES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THEREFORE, IN TERMS OF INCREASING SAFETY AT THE PERSONAL LEVEL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WE NEED TO TEACH PEOPLE TO BECOME COGNIZANT OF THEIR PERSONAL CUES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AS I WENT OVER BEFORE,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EACH PERSON HAS THEIR OWN REPERTOIRE OF MOBILE DEVICES CUES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952" name="Shape 952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1" name="Shape 9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ONCE PEOPLE BECOME MORE AWARE OF THEIR CUES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WE NEED TO USE STRATEGIES TO REPROGRAM THE AUTOMATIC BEHAVIORS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IN ADDITION TO FIGHTING THE BAD HABITS WITH APPS AND ADS AS WE ARE DOING NOW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WE NEED TO TRANSFORM THE BAD HABITS INTO GOOD HABITS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AND A NUMBER OF PSYCHOLOGICAL TECHNIQUES EXIST THAT HOLD PROMISE FOR THIS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962" name="Shape 962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hape 96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9" name="Shape 9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AT THE SOCIETAL LEVEL, WE NEED TO EXPAND ON OUR CURRENT CAMPAIGNS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IT’S TIME TO GO BEYOND CONVINCING PEOPLE THAT ITS BAD TO TEXT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PEOPLE ASSUME THEY KNOW “WHY” THEY TEXTED WHILE DRIVING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BUT OUR  RESEARCH WOULD SUGGEST THAT THEY DON’T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	</a:t>
            </a:r>
          </a:p>
        </p:txBody>
      </p:sp>
      <p:sp>
        <p:nvSpPr>
          <p:cNvPr id="970" name="Shape 97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8" name="Shape 9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GIVEN THE SOCIETAL NATURE OF THIS PROBLEM,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WE NEED TO CHOOSE STRATEGIES THAT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CAN EASILY ADAPT TO SOCIAL CAMPAIGNS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NOT JUST THINGS THAT WORK IN THE PSYCHOLOGY LAB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	</a:t>
            </a:r>
          </a:p>
        </p:txBody>
      </p:sp>
      <p:sp>
        <p:nvSpPr>
          <p:cNvPr id="979" name="Shape 97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Shape 9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88" name="Shape 9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ONE PSYCHOLOGICAL APPROACH 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THAT HAS BEEN SUCCESSFUL WITH CHANGING HABITS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USES AN IF THEN APPROACH TO INSERT GOOD HABITS OVER BAD HABITS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IF A CUE OCCURS, THEN DO THIS ISTEAD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	</a:t>
            </a:r>
          </a:p>
        </p:txBody>
      </p:sp>
      <p:sp>
        <p:nvSpPr>
          <p:cNvPr id="989" name="Shape 98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96" name="Shape 9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IN DOING SO, WE CAN HIGHLIGHT COMMON TRIGGERS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THAT DRAW ATTENTION TO THE ROOT CAUSES OF TEXTING WHILE DRIVING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HERE ARE A FEW HYPOTHETICAL EXAMPLES</a:t>
            </a:r>
          </a:p>
        </p:txBody>
      </p:sp>
      <p:sp>
        <p:nvSpPr>
          <p:cNvPr id="997" name="Shape 997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TAKING A STEP BACK, I THINK IT IS IMPORTANT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TO POSITION COMMUNICATION IN THE BROADER PICTURE OF LIFE GOALS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HERE I HAVE LISTED THE TOP 14 MOMENT-TO-MOMENT DESIRES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BASED UPON A RECENT EXPERIENCE SAMPLING STUDY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WHICH IS A METHOD FOR SURVEYING PEOPLE ON THEIR PHONES DURING THE COURSE OF DAILY LIFE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151" name="Shape 151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08" name="Shape 10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THEN WE CAN INSERT REPLACEMENT RESPONSES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INTO THE ACTUAL MESSAGES WE SEND OUT</a:t>
            </a:r>
            <a:br>
              <a:rPr b="0" baseline="0" i="0" lang="en-US" sz="1800" u="none" cap="none" strike="noStrike"/>
            </a:br>
            <a:r>
              <a:rPr b="0" baseline="0" i="0" lang="en-US" sz="1800" u="none" cap="none" strike="noStrike"/>
              <a:t>SO THAT THERE ARE SPECIFIC WAYS FOR PEOPLE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TO LEARN TO OVERRIDE THE OLD HABITS WITH SAFER HABIT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1009" name="Shape 100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6" name="Shape 10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FOR INSTANCE, WE ALREADY HAVE GOOD HABITS THAT ARE ASSOCIATED WITH DRIVING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SUCH AS CHECKING THE MIRRORS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OR SAFER HABITS WITH SIMILAR REWARDS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SUCH AS CHANGING THE MUSIC AND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1017" name="Shape 1017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hape 102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28" name="Shape 10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THIS PERSPECTIVE REPRESENTS A NEW TERRAIN FOR SOCIAL CAMPAIGNS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baseline="0" i="0" lang="en-US" sz="1800" u="none" cap="none" strike="noStrike"/>
              <a:t>THAT BUILDS ON THE SUCCESS OF CURRENT ADS IN SPREADING THE WORD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THE MORE WE RECOGNIZE THAT OUR FINGERS CAN ACT BEFORE OUR INTENTIONS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THE BETTER WE CAN BE AT SAVING LIVES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1029" name="Shape 1029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1" name="Shape 10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 WANT TO THANK ALL OF MY COLLABORATORS AT MICHIGAN AND PENN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OF COURSE, THE STATE OF NEW YORK FOR LEADING THE PATH TOWARD CHANGE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IT IS NOW BEEN FOUR YEARS SINCE I FIRST WENT TO THE PA CAPITAL BUILDING</a:t>
            </a:r>
            <a:br>
              <a:rPr b="0" baseline="0" i="0" lang="en-US" sz="1800" u="none" cap="none" strike="noStrike"/>
            </a:br>
            <a:r>
              <a:rPr b="0" baseline="0" i="0" lang="en-US" sz="1800" u="none" cap="none" strike="noStrike"/>
              <a:t>TO PRESENT MY EARLY IDEAS ON THIS AS A DETERMINED UNDERGRADUATE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NOW I AM CONVINCED WE ARE READY TO IMPLEMENT THIS PERSPECTIVE INTO CURRENT CAMPAIGNS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1042" name="Shape 1042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THE ORDER, THOUGH, REFLECTS THE MOST FREQUENT SELF-CONTROL FAILURES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AND WHAT BECOMES CLEAR FROM THE HIGH RANKING OF OF SOCIAL AND MEDIA DESIRES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IS THAT COMMUNICATION IS NOT ONLY A MAJOR PART OF OUR LIVES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en-US" sz="1800" u="none" cap="none" strike="noStrike"/>
              <a:t>BUT ALSO SOMETHING WE STRUGGLE TO CONTROL THROUGHOUT LIFE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baseline="0" i="0" sz="180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160" name="Shape 160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640"/>
              </a:spcBef>
              <a:buClr>
                <a:srgbClr val="888888"/>
              </a:buClr>
              <a:buFont typeface="Calibri"/>
              <a:buNone/>
              <a:defRPr/>
            </a:lvl1pPr>
            <a:lvl2pPr indent="0" marL="457200" marR="0" rtl="0" algn="ctr">
              <a:spcBef>
                <a:spcPts val="560"/>
              </a:spcBef>
              <a:buClr>
                <a:srgbClr val="888888"/>
              </a:buClr>
              <a:buFont typeface="Calibri"/>
              <a:buNone/>
              <a:defRPr/>
            </a:lvl2pPr>
            <a:lvl3pPr indent="0" marL="914400" marR="0" rtl="0" algn="ctr">
              <a:spcBef>
                <a:spcPts val="480"/>
              </a:spcBef>
              <a:buClr>
                <a:srgbClr val="888888"/>
              </a:buClr>
              <a:buFont typeface="Calibri"/>
              <a:buNone/>
              <a:defRPr/>
            </a:lvl3pPr>
            <a:lvl4pPr indent="0" marL="13716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4pPr>
            <a:lvl5pPr indent="0" marL="18288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5pPr>
            <a:lvl6pPr indent="0" marL="22860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indent="0" marL="27432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indent="0" marL="32004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indent="0" marL="36576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3" name="Shape 73"/>
          <p:cNvSpPr txBox="1"/>
          <p:nvPr>
            <p:ph idx="1" type="body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indent="-107950" marL="742950" rtl="0" algn="l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indent="-76200" marL="1143000" rtl="0" algn="l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indent="-101600" marL="1600200" rtl="0" algn="l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indent="-101600" marL="2057400" rtl="0" algn="l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/>
        </p:txBody>
      </p:sp>
      <p:sp>
        <p:nvSpPr>
          <p:cNvPr id="74" name="Shape 74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indent="-107950" marL="742950" rtl="0" algn="l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indent="-76200" marL="1143000" rtl="0" algn="l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indent="-101600" marL="1600200" rtl="0" algn="l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indent="-101600" marL="2057400" rtl="0" algn="l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/>
        </p:txBody>
      </p:sp>
      <p:sp>
        <p:nvSpPr>
          <p:cNvPr id="80" name="Shape 80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indent="-107950" marL="742950" rtl="0" algn="l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indent="-76200" marL="1143000" rtl="0" algn="l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indent="-101600" marL="1600200" rtl="0" algn="l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indent="-101600" marL="2057400" rtl="0" algn="l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2" name="Shape 42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3" name="Shape 43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4" name="Shape 44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2" name="Shape 6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68" name="Shape 6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3" Type="http://schemas.openxmlformats.org/officeDocument/2006/relationships/slideLayout" Target="../slideLayouts/slideLayout3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" name="Shape 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marR="0" rtl="0" algn="l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indent="-107950" marL="742950" marR="0" rtl="0" algn="l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indent="-76200" marL="1143000" marR="0" rtl="0" algn="l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indent="-101600" marL="16002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indent="-101600" marL="20574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indent="-101600" marL="25146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indent="-101600" marL="29718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indent="-101600" marL="34290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indent="-101600" marL="38862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/>
        </p:txBody>
      </p:sp>
      <p:sp>
        <p:nvSpPr>
          <p:cNvPr id="11" name="Shape 11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3" Type="http://schemas.openxmlformats.org/officeDocument/2006/relationships/image" Target="../media/image02.png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3" Type="http://schemas.openxmlformats.org/officeDocument/2006/relationships/image" Target="../media/image09.jpg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Relationship Id="rId3" Type="http://schemas.openxmlformats.org/officeDocument/2006/relationships/image" Target="../media/image01.png"/><Relationship Id="rId5" Type="http://schemas.openxmlformats.org/officeDocument/2006/relationships/image" Target="../media/image12.gif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/Relationships>
</file>

<file path=ppt/slides/_rels/slide3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0.gif"/></Relationships>
</file>

<file path=ppt/slides/_rels/slide4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13.png"/></Relationships>
</file>

<file path=ppt/slides/_rels/slide4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6.png"/><Relationship Id="rId3" Type="http://schemas.openxmlformats.org/officeDocument/2006/relationships/image" Target="../media/image08.jpg"/><Relationship Id="rId5" Type="http://schemas.openxmlformats.org/officeDocument/2006/relationships/image" Target="../media/image05.gif"/></Relationships>
</file>

<file path=ppt/slides/_rels/slide5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Relationship Id="rId3" Type="http://schemas.openxmlformats.org/officeDocument/2006/relationships/image" Target="../media/image11.png"/></Relationships>
</file>

<file path=ppt/slides/_rels/slide5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Relationship Id="rId3" Type="http://schemas.openxmlformats.org/officeDocument/2006/relationships/image" Target="../media/image20.jpg"/><Relationship Id="rId5" Type="http://schemas.openxmlformats.org/officeDocument/2006/relationships/image" Target="../media/image21.jpg"/></Relationships>
</file>

<file path=ppt/slides/_rels/slide5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3" Type="http://schemas.openxmlformats.org/officeDocument/2006/relationships/image" Target="../media/image24.png"/></Relationships>
</file>

<file path=ppt/slides/_rels/slide5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Relationship Id="rId3" Type="http://schemas.openxmlformats.org/officeDocument/2006/relationships/image" Target="../media/image22.png"/><Relationship Id="rId5" Type="http://schemas.openxmlformats.org/officeDocument/2006/relationships/image" Target="../media/image27.png"/></Relationships>
</file>

<file path=ppt/slides/_rels/slide5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3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3.jpg"/><Relationship Id="rId3" Type="http://schemas.openxmlformats.org/officeDocument/2006/relationships/image" Target="../media/image04.gif"/><Relationship Id="rId5" Type="http://schemas.openxmlformats.org/officeDocument/2006/relationships/image" Target="../media/image07.jpg"/></Relationships>
</file>

<file path=ppt/slides/_rels/slide6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Relationship Id="rId3" Type="http://schemas.openxmlformats.org/officeDocument/2006/relationships/image" Target="../media/image26.png"/></Relationships>
</file>

<file path=ppt/slides/_rels/slide6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31.png"/></Relationships>
</file>

<file path=ppt/slides/_rels/slide6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Relationship Id="rId3" Type="http://schemas.openxmlformats.org/officeDocument/2006/relationships/image" Target="../media/image32.png"/></Relationships>
</file>

<file path=ppt/slides/_rels/slide6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Relationship Id="rId3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s/_rels/slide6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36.png"/></Relationships>
</file>

<file path=ppt/slides/_rels/slide6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Relationship Id="rId3" Type="http://schemas.openxmlformats.org/officeDocument/2006/relationships/image" Target="../media/image38.png"/></Relationships>
</file>

<file path=ppt/slides/_rels/slide6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Relationship Id="rId3" Type="http://schemas.openxmlformats.org/officeDocument/2006/relationships/image" Target="../media/image40.pn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Relationship Id="rId3" Type="http://schemas.openxmlformats.org/officeDocument/2006/relationships/image" Target="../media/image39.png"/></Relationships>
</file>

<file path=ppt/slides/_rels/slide7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3" Type="http://schemas.openxmlformats.org/officeDocument/2006/relationships/image" Target="../media/image45.jpg"/></Relationships>
</file>

<file path=ppt/slides/_rels/slide7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Relationship Id="rId3" Type="http://schemas.openxmlformats.org/officeDocument/2006/relationships/image" Target="../media/image43.jpg"/></Relationships>
</file>

<file path=ppt/slides/_rels/slide7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Relationship Id="rId3" Type="http://schemas.openxmlformats.org/officeDocument/2006/relationships/image" Target="../media/image46.png"/><Relationship Id="rId6" Type="http://schemas.openxmlformats.org/officeDocument/2006/relationships/image" Target="../media/image49.png"/><Relationship Id="rId5" Type="http://schemas.openxmlformats.org/officeDocument/2006/relationships/image" Target="../media/image47.gif"/><Relationship Id="rId7" Type="http://schemas.openxmlformats.org/officeDocument/2006/relationships/image" Target="../media/image50.pn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1049866" y="812800"/>
            <a:ext cx="7027333" cy="2391394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0" y="988315"/>
            <a:ext cx="9144000" cy="2554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COMMUNICATION,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UN</a:t>
            </a: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CONSCIOUSNESS,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baseline="0" i="0" lang="en-US" sz="4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DRIVING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1814016" y="3676180"/>
            <a:ext cx="5621127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400" u="sng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JOSEPH B. BAYER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Ph.D. CANDIDATE</a:t>
            </a:r>
          </a:p>
        </p:txBody>
      </p:sp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b="-30363" l="0" r="0" t="-5420"/>
          <a:stretch/>
        </p:blipFill>
        <p:spPr>
          <a:xfrm>
            <a:off x="279902" y="5429487"/>
            <a:ext cx="4432445" cy="125292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88" name="Shape 88"/>
          <p:cNvSpPr/>
          <p:nvPr/>
        </p:nvSpPr>
        <p:spPr>
          <a:xfrm>
            <a:off x="7435142" y="5285628"/>
            <a:ext cx="1480256" cy="1396787"/>
          </a:xfrm>
          <a:prstGeom prst="ellipse">
            <a:avLst/>
          </a:prstGeom>
          <a:solidFill>
            <a:schemeClr val="accent1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NYDD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5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DECISION MAKING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1719124" y="2219719"/>
            <a:ext cx="2721427" cy="769441"/>
          </a:xfrm>
          <a:prstGeom prst="rect">
            <a:avLst/>
          </a:prstGeom>
          <a:noFill/>
          <a:ln cap="flat" w="57150">
            <a:solidFill>
              <a:srgbClr val="F79646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1" lang="en-US" sz="4400" u="none" cap="none" strike="noStrike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rPr>
              <a:t>GOOD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4619951" y="2219719"/>
            <a:ext cx="2910934" cy="769441"/>
          </a:xfrm>
          <a:prstGeom prst="rect">
            <a:avLst/>
          </a:prstGeom>
          <a:noFill/>
          <a:ln cap="flat" w="57150">
            <a:solidFill>
              <a:schemeClr val="accent6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1" lang="en-US" sz="4400" u="none" cap="none" strike="noStrike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rPr>
              <a:t>BAD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1719124" y="3556001"/>
            <a:ext cx="5811762" cy="2322284"/>
          </a:xfrm>
          <a:prstGeom prst="rect">
            <a:avLst/>
          </a:prstGeom>
          <a:noFill/>
          <a:ln cap="flat" w="9525">
            <a:solidFill>
              <a:schemeClr val="accent6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538CD5"/>
              </a:buClr>
              <a:buSzPct val="25000"/>
              <a:buFont typeface="Arial"/>
              <a:buNone/>
            </a:pPr>
            <a:r>
              <a:rPr b="0" baseline="0" i="0" lang="en-US" sz="3000" u="none" cap="none" strike="noStrik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“ADDICTION”</a:t>
            </a:r>
          </a:p>
          <a:p>
            <a:pPr indent="0" lvl="0" marL="0" marR="0" rtl="0" algn="ctr">
              <a:spcBef>
                <a:spcPts val="600"/>
              </a:spcBef>
              <a:buClr>
                <a:srgbClr val="538CD5"/>
              </a:buClr>
              <a:buSzPct val="25000"/>
              <a:buFont typeface="Arial"/>
              <a:buNone/>
            </a:pPr>
            <a:r>
              <a:rPr b="0" baseline="0" i="0" lang="en-US" sz="3000" u="none" cap="none" strike="noStrik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“NOMOPHOBIA”</a:t>
            </a:r>
          </a:p>
          <a:p>
            <a:pPr indent="0" lvl="0" marL="0" marR="0" rtl="0" algn="ctr">
              <a:spcBef>
                <a:spcPts val="600"/>
              </a:spcBef>
              <a:buClr>
                <a:srgbClr val="538CD5"/>
              </a:buClr>
              <a:buSzPct val="25000"/>
              <a:buFont typeface="Arial"/>
              <a:buNone/>
            </a:pPr>
            <a:r>
              <a:rPr b="0" baseline="0" i="0" lang="en-US" sz="3000" u="none" cap="none" strike="noStrik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“DISORDERS”</a:t>
            </a:r>
          </a:p>
          <a:p>
            <a:pPr indent="0" lvl="0" marL="0" marR="0" rtl="0" algn="ctr">
              <a:spcBef>
                <a:spcPts val="600"/>
              </a:spcBef>
              <a:buClr>
                <a:srgbClr val="538CD5"/>
              </a:buClr>
              <a:buSzPct val="25000"/>
              <a:buFont typeface="Arial"/>
              <a:buNone/>
            </a:pPr>
            <a:r>
              <a:rPr b="0" baseline="0" i="0" lang="en-US" sz="3000" u="none" cap="none" strike="noStrik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“COMPULSIONS”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DECISION MAKING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1719124" y="3556001"/>
            <a:ext cx="5811762" cy="2322284"/>
          </a:xfrm>
          <a:prstGeom prst="rect">
            <a:avLst/>
          </a:prstGeom>
          <a:noFill/>
          <a:ln cap="flat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“ADDICTION”</a:t>
            </a:r>
          </a:p>
          <a:p>
            <a:pPr indent="0" lvl="0" marL="0" marR="0" rtl="0" algn="ctr">
              <a:spcBef>
                <a:spcPts val="6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“NOMOPHOBIA”</a:t>
            </a:r>
          </a:p>
          <a:p>
            <a:pPr indent="0" lvl="0" marL="0" marR="0" rtl="0" algn="ctr">
              <a:spcBef>
                <a:spcPts val="6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“DISORDERS”</a:t>
            </a:r>
          </a:p>
          <a:p>
            <a:pPr indent="0" lvl="0" marL="0" marR="0" rtl="0" algn="ctr">
              <a:spcBef>
                <a:spcPts val="6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baseline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“COMPULSIONS”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1719123" y="2219719"/>
            <a:ext cx="5811762" cy="769441"/>
          </a:xfrm>
          <a:prstGeom prst="rect">
            <a:avLst/>
          </a:prstGeom>
          <a:solidFill>
            <a:schemeClr val="accent6"/>
          </a:solidFill>
          <a:ln cap="flat" w="57150">
            <a:solidFill>
              <a:srgbClr val="4F81B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1" lang="en-US" sz="4400" u="none" cap="none" strike="noStrike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rPr>
              <a:t>SOCIAL COGNITION</a:t>
            </a:r>
          </a:p>
        </p:txBody>
      </p:sp>
      <p:sp>
        <p:nvSpPr>
          <p:cNvPr id="176" name="Shape 176"/>
          <p:cNvSpPr/>
          <p:nvPr/>
        </p:nvSpPr>
        <p:spPr>
          <a:xfrm>
            <a:off x="2635336" y="2989160"/>
            <a:ext cx="3610430" cy="3456215"/>
          </a:xfrm>
          <a:prstGeom prst="mathMultiply">
            <a:avLst>
              <a:gd fmla="val 23520" name="adj1"/>
            </a:avLst>
          </a:prstGeom>
          <a:solidFill>
            <a:schemeClr val="accent2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1049866" y="300627"/>
            <a:ext cx="7027333" cy="2391394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0" y="476141"/>
            <a:ext cx="9144000" cy="2554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DRIVING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1049866" y="300627"/>
            <a:ext cx="7027333" cy="2391394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0" y="476141"/>
            <a:ext cx="9144000" cy="2554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DRIVING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9600" y="3195524"/>
            <a:ext cx="5377542" cy="3024868"/>
          </a:xfrm>
          <a:prstGeom prst="rect">
            <a:avLst/>
          </a:prstGeom>
          <a:noFill/>
          <a:ln cap="flat" w="571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/>
        </p:nvSpPr>
        <p:spPr>
          <a:xfrm>
            <a:off x="299509" y="341312"/>
            <a:ext cx="8446143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5400" u="none" cap="none" strike="noStrik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WHY?</a:t>
            </a:r>
          </a:p>
        </p:txBody>
      </p:sp>
      <p:grpSp>
        <p:nvGrpSpPr>
          <p:cNvPr id="198" name="Shape 198"/>
          <p:cNvGrpSpPr/>
          <p:nvPr/>
        </p:nvGrpSpPr>
        <p:grpSpPr>
          <a:xfrm>
            <a:off x="740689" y="3471224"/>
            <a:ext cx="4942304" cy="2652664"/>
            <a:chOff x="283489" y="1871024"/>
            <a:chExt cx="4942304" cy="2652664"/>
          </a:xfrm>
        </p:grpSpPr>
        <p:sp>
          <p:nvSpPr>
            <p:cNvPr id="199" name="Shape 199"/>
            <p:cNvSpPr/>
            <p:nvPr/>
          </p:nvSpPr>
          <p:spPr>
            <a:xfrm>
              <a:off x="3003802" y="2301696"/>
              <a:ext cx="2221992" cy="2221992"/>
            </a:xfrm>
            <a:prstGeom prst="ellipse">
              <a:avLst/>
            </a:prstGeom>
            <a:gradFill>
              <a:gsLst>
                <a:gs pos="0">
                  <a:srgbClr val="D13F3B"/>
                </a:gs>
                <a:gs pos="100000">
                  <a:srgbClr val="FFC1B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0" name="Shape 200"/>
            <p:cNvSpPr txBox="1"/>
            <p:nvPr/>
          </p:nvSpPr>
          <p:spPr>
            <a:xfrm>
              <a:off x="3329205" y="2627099"/>
              <a:ext cx="1571186" cy="15711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00" lIns="18400" rIns="18400" tIns="18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1015"/>
                </a:spcAft>
                <a:buSzPct val="25000"/>
                <a:buNone/>
              </a:pPr>
              <a:r>
                <a:rPr b="0" baseline="0" i="0" lang="en-US" sz="2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Distracted Driving</a:t>
              </a:r>
            </a:p>
          </p:txBody>
        </p:sp>
        <p:sp>
          <p:nvSpPr>
            <p:cNvPr id="201" name="Shape 201"/>
            <p:cNvSpPr/>
            <p:nvPr/>
          </p:nvSpPr>
          <p:spPr>
            <a:xfrm rot="-9953928">
              <a:off x="1314004" y="2600331"/>
              <a:ext cx="1654799" cy="633266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FF953F"/>
                </a:gs>
                <a:gs pos="100000">
                  <a:srgbClr val="FFE3CB"/>
                </a:gs>
              </a:gsLst>
              <a:lin ang="16200000" scaled="0"/>
            </a:gradFill>
            <a:ln cap="flat" w="9525">
              <a:solidFill>
                <a:srgbClr val="F6923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283489" y="1871024"/>
              <a:ext cx="2110892" cy="168871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F953F"/>
                </a:gs>
                <a:gs pos="100000">
                  <a:srgbClr val="FFE3CB"/>
                </a:gs>
              </a:gsLst>
              <a:lin ang="16200000" scaled="0"/>
            </a:gradFill>
            <a:ln cap="flat" w="9525">
              <a:solidFill>
                <a:srgbClr val="F6923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332951" y="1920484"/>
              <a:ext cx="2011970" cy="15897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800" lIns="43800" rIns="43800" tIns="43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805"/>
                </a:spcAft>
                <a:buSzPct val="25000"/>
                <a:buNone/>
              </a:pPr>
              <a:r>
                <a:rPr b="0" baseline="0" i="0" lang="en-US" sz="2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Communication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299509" y="341312"/>
            <a:ext cx="8446143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5400" u="none" cap="none" strike="noStrik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WHY?</a:t>
            </a:r>
          </a:p>
        </p:txBody>
      </p:sp>
      <p:grpSp>
        <p:nvGrpSpPr>
          <p:cNvPr id="210" name="Shape 210"/>
          <p:cNvGrpSpPr/>
          <p:nvPr/>
        </p:nvGrpSpPr>
        <p:grpSpPr>
          <a:xfrm>
            <a:off x="774259" y="1601342"/>
            <a:ext cx="7595481" cy="4523677"/>
            <a:chOff x="317059" y="1142"/>
            <a:chExt cx="7595481" cy="4523677"/>
          </a:xfrm>
        </p:grpSpPr>
        <p:sp>
          <p:nvSpPr>
            <p:cNvPr id="211" name="Shape 211"/>
            <p:cNvSpPr/>
            <p:nvPr/>
          </p:nvSpPr>
          <p:spPr>
            <a:xfrm>
              <a:off x="3009227" y="2313677"/>
              <a:ext cx="2211141" cy="2211141"/>
            </a:xfrm>
            <a:prstGeom prst="ellipse">
              <a:avLst/>
            </a:prstGeom>
            <a:gradFill>
              <a:gsLst>
                <a:gs pos="0">
                  <a:srgbClr val="D13F3B"/>
                </a:gs>
                <a:gs pos="100000">
                  <a:srgbClr val="FFC1B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2" name="Shape 212"/>
            <p:cNvSpPr txBox="1"/>
            <p:nvPr/>
          </p:nvSpPr>
          <p:spPr>
            <a:xfrm>
              <a:off x="3333042" y="2637491"/>
              <a:ext cx="1563513" cy="1563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rIns="17775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980"/>
                </a:spcAft>
                <a:buSzPct val="25000"/>
                <a:buNone/>
              </a:pPr>
              <a:r>
                <a:rPr b="0" baseline="0" i="0" lang="en-US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Distracted Driving</a:t>
              </a:r>
            </a:p>
          </p:txBody>
        </p:sp>
        <p:sp>
          <p:nvSpPr>
            <p:cNvPr id="213" name="Shape 213"/>
            <p:cNvSpPr/>
            <p:nvPr/>
          </p:nvSpPr>
          <p:spPr>
            <a:xfrm rot="-9900000">
              <a:off x="1339355" y="2580624"/>
              <a:ext cx="1643162" cy="630174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FF953F"/>
                </a:gs>
                <a:gs pos="100000">
                  <a:srgbClr val="FFE3CB"/>
                </a:gs>
              </a:gsLst>
              <a:lin ang="16200000" scaled="0"/>
            </a:gradFill>
            <a:ln cap="flat" w="9525">
              <a:solidFill>
                <a:srgbClr val="F6923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317059" y="1842838"/>
              <a:ext cx="2100585" cy="1680467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F953F"/>
                </a:gs>
                <a:gs pos="100000">
                  <a:srgbClr val="FFE3CB"/>
                </a:gs>
              </a:gsLst>
              <a:lin ang="16200000" scaled="0"/>
            </a:gradFill>
            <a:ln cap="flat" w="9525">
              <a:solidFill>
                <a:srgbClr val="F6923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366278" y="1892057"/>
              <a:ext cx="2002147" cy="15820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800" lIns="43800" rIns="43800" tIns="43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805"/>
                </a:spcAft>
                <a:buSzPct val="25000"/>
                <a:buNone/>
              </a:pPr>
              <a:r>
                <a:rPr b="0" baseline="0" i="0" lang="en-US" sz="2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Communication</a:t>
              </a:r>
            </a:p>
          </p:txBody>
        </p:sp>
        <p:sp>
          <p:nvSpPr>
            <p:cNvPr id="216" name="Shape 216"/>
            <p:cNvSpPr/>
            <p:nvPr/>
          </p:nvSpPr>
          <p:spPr>
            <a:xfrm rot="-6899999">
              <a:off x="2438352" y="1270893"/>
              <a:ext cx="1643162" cy="630175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4DC077"/>
                </a:gs>
                <a:gs pos="100000">
                  <a:srgbClr val="BFFFD5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1862425" y="1142"/>
              <a:ext cx="2100585" cy="1680467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4DC077"/>
                </a:gs>
                <a:gs pos="100000">
                  <a:srgbClr val="BFFFD5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8" name="Shape 218"/>
            <p:cNvSpPr txBox="1"/>
            <p:nvPr/>
          </p:nvSpPr>
          <p:spPr>
            <a:xfrm>
              <a:off x="1911643" y="50360"/>
              <a:ext cx="2002147" cy="15820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800" lIns="43800" rIns="43800" tIns="43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805"/>
                </a:spcAft>
                <a:buSzPct val="25000"/>
                <a:buNone/>
              </a:pPr>
              <a:r>
                <a:rPr b="0" baseline="0" i="0" lang="en-US" sz="2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Information</a:t>
              </a:r>
            </a:p>
          </p:txBody>
        </p:sp>
        <p:sp>
          <p:nvSpPr>
            <p:cNvPr id="219" name="Shape 219"/>
            <p:cNvSpPr/>
            <p:nvPr/>
          </p:nvSpPr>
          <p:spPr>
            <a:xfrm rot="-3900000">
              <a:off x="4148085" y="1270893"/>
              <a:ext cx="1643162" cy="630175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538BB5"/>
                </a:gs>
                <a:gs pos="100000">
                  <a:srgbClr val="BFE2F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4266589" y="1142"/>
              <a:ext cx="2100585" cy="1680467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538BB5"/>
                </a:gs>
                <a:gs pos="100000">
                  <a:srgbClr val="BFE2F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1" name="Shape 221"/>
            <p:cNvSpPr txBox="1"/>
            <p:nvPr/>
          </p:nvSpPr>
          <p:spPr>
            <a:xfrm>
              <a:off x="4315807" y="50360"/>
              <a:ext cx="2002147" cy="15820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800" lIns="43800" rIns="43800" tIns="43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805"/>
                </a:spcAft>
                <a:buSzPct val="25000"/>
                <a:buNone/>
              </a:pPr>
              <a:r>
                <a:rPr b="0" baseline="0" i="0" lang="en-US" sz="2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Psychology</a:t>
              </a:r>
            </a:p>
          </p:txBody>
        </p:sp>
        <p:sp>
          <p:nvSpPr>
            <p:cNvPr id="222" name="Shape 222"/>
            <p:cNvSpPr/>
            <p:nvPr/>
          </p:nvSpPr>
          <p:spPr>
            <a:xfrm rot="-899999">
              <a:off x="5247080" y="2580624"/>
              <a:ext cx="1643162" cy="630174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7D59AB"/>
                </a:gs>
                <a:gs pos="100000">
                  <a:srgbClr val="DAC2FA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5811955" y="1842838"/>
              <a:ext cx="2100585" cy="1680467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7D59AB"/>
                </a:gs>
                <a:gs pos="100000">
                  <a:srgbClr val="DAC2FA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4" name="Shape 224"/>
            <p:cNvSpPr txBox="1"/>
            <p:nvPr/>
          </p:nvSpPr>
          <p:spPr>
            <a:xfrm>
              <a:off x="5861173" y="1892057"/>
              <a:ext cx="2002147" cy="15820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800" lIns="43800" rIns="43800" tIns="43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805"/>
                </a:spcAft>
                <a:buSzPct val="25000"/>
                <a:buNone/>
              </a:pPr>
              <a:r>
                <a:rPr b="0" baseline="0" i="0" lang="en-US" sz="2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Neuroscience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1049866" y="300627"/>
            <a:ext cx="7027333" cy="1174432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0" y="476141"/>
            <a:ext cx="91440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MY RESEARCH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 txBox="1"/>
          <p:nvPr/>
        </p:nvSpPr>
        <p:spPr>
          <a:xfrm>
            <a:off x="795866" y="2219386"/>
            <a:ext cx="4496012" cy="34744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Surveys</a:t>
            </a:r>
          </a:p>
          <a:p>
            <a:pPr indent="-342900" lvl="0" marL="342900" marR="0" rtl="0" algn="l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Experience Sampling</a:t>
            </a:r>
          </a:p>
          <a:p>
            <a:pPr indent="-342900" lvl="0" marL="342900" marR="0" rtl="0" algn="l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Logged Data</a:t>
            </a:r>
          </a:p>
          <a:p>
            <a:pPr indent="-342900" lvl="0" marL="342900" marR="0" rtl="0" algn="l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Experiments</a:t>
            </a:r>
          </a:p>
          <a:p>
            <a:pPr indent="-342900" lvl="0" marL="342900" marR="0" rtl="0" algn="l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Neuroimaging</a:t>
            </a:r>
          </a:p>
          <a:p>
            <a:pPr indent="-342900" lvl="0" marL="342900" marR="0" rtl="0" algn="l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Driving Simulation</a:t>
            </a: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 b="-30363" l="0" r="0" t="-5420"/>
          <a:stretch/>
        </p:blipFill>
        <p:spPr>
          <a:xfrm>
            <a:off x="5506769" y="2159144"/>
            <a:ext cx="3251775" cy="91918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4937" y="3226498"/>
            <a:ext cx="2940370" cy="731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80667" y="4259703"/>
            <a:ext cx="2152107" cy="1249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GOAL FOR TODAY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1049866" y="2072994"/>
            <a:ext cx="7861299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1. Consciousness and Mobile Devices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baseline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2. Consciousness and Personality Traits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baseline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3. Consciousness and Social Factors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baseline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51435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 b="1" baseline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CONSCIOUSNESS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CONSCIOUSNESS</a:t>
            </a:r>
          </a:p>
        </p:txBody>
      </p:sp>
      <p:sp>
        <p:nvSpPr>
          <p:cNvPr id="258" name="Shape 258"/>
          <p:cNvSpPr/>
          <p:nvPr/>
        </p:nvSpPr>
        <p:spPr>
          <a:xfrm>
            <a:off x="224366" y="2040463"/>
            <a:ext cx="3649132" cy="3640667"/>
          </a:xfrm>
          <a:prstGeom prst="ellipse">
            <a:avLst/>
          </a:prstGeom>
          <a:gradFill>
            <a:gsLst>
              <a:gs pos="0">
                <a:srgbClr val="3E7FCE"/>
              </a:gs>
              <a:gs pos="100000">
                <a:srgbClr val="BFDCFF"/>
              </a:gs>
            </a:gsLst>
            <a:lin ang="16200000" scaled="0"/>
          </a:gra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AUTOMATIC</a:t>
            </a:r>
          </a:p>
        </p:txBody>
      </p:sp>
      <p:sp>
        <p:nvSpPr>
          <p:cNvPr id="259" name="Shape 259"/>
          <p:cNvSpPr/>
          <p:nvPr/>
        </p:nvSpPr>
        <p:spPr>
          <a:xfrm rot="5400000">
            <a:off x="6639986" y="3406070"/>
            <a:ext cx="3809999" cy="935573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953F"/>
              </a:gs>
              <a:gs pos="100000">
                <a:srgbClr val="FFE3CB"/>
              </a:gs>
            </a:gsLst>
            <a:lin ang="16200000" scaled="0"/>
          </a:gradFill>
          <a:ln cap="flat" w="9525">
            <a:solidFill>
              <a:srgbClr val="F692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DEGREE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1049866" y="812800"/>
            <a:ext cx="7027333" cy="2391394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0" y="988315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CONSCIOUSNESS</a:t>
            </a:r>
          </a:p>
        </p:txBody>
      </p:sp>
      <p:grpSp>
        <p:nvGrpSpPr>
          <p:cNvPr id="267" name="Shape 267"/>
          <p:cNvGrpSpPr/>
          <p:nvPr/>
        </p:nvGrpSpPr>
        <p:grpSpPr>
          <a:xfrm>
            <a:off x="224366" y="2023527"/>
            <a:ext cx="7535333" cy="3657602"/>
            <a:chOff x="541866" y="2023527"/>
            <a:chExt cx="7535333" cy="3657602"/>
          </a:xfrm>
        </p:grpSpPr>
        <p:sp>
          <p:nvSpPr>
            <p:cNvPr id="268" name="Shape 268"/>
            <p:cNvSpPr/>
            <p:nvPr/>
          </p:nvSpPr>
          <p:spPr>
            <a:xfrm>
              <a:off x="541866" y="2040463"/>
              <a:ext cx="3649132" cy="3640667"/>
            </a:xfrm>
            <a:prstGeom prst="ellipse">
              <a:avLst/>
            </a:prstGeom>
            <a:gradFill>
              <a:gsLst>
                <a:gs pos="0">
                  <a:srgbClr val="3E7FCE"/>
                </a:gs>
                <a:gs pos="100000">
                  <a:srgbClr val="BFDCFF"/>
                </a:gs>
              </a:gsLst>
              <a:lin ang="16200000" scaled="0"/>
            </a:gra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baseline="0" i="0" lang="en-US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AUTOMATIC</a:t>
              </a:r>
            </a:p>
          </p:txBody>
        </p:sp>
        <p:sp>
          <p:nvSpPr>
            <p:cNvPr id="269" name="Shape 269"/>
            <p:cNvSpPr/>
            <p:nvPr/>
          </p:nvSpPr>
          <p:spPr>
            <a:xfrm>
              <a:off x="4428067" y="2023527"/>
              <a:ext cx="3649132" cy="3640667"/>
            </a:xfrm>
            <a:prstGeom prst="ellipse">
              <a:avLst/>
            </a:prstGeom>
            <a:gradFill>
              <a:gsLst>
                <a:gs pos="0">
                  <a:srgbClr val="D23F3B"/>
                </a:gs>
                <a:gs pos="100000">
                  <a:srgbClr val="FFC2BF"/>
                </a:gs>
              </a:gsLst>
              <a:lin ang="16200000" scaled="0"/>
            </a:gra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baseline="0" i="0" lang="en-US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IMMERSION</a:t>
              </a:r>
            </a:p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1" baseline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Shape 270"/>
          <p:cNvSpPr/>
          <p:nvPr/>
        </p:nvSpPr>
        <p:spPr>
          <a:xfrm rot="5400000">
            <a:off x="6639986" y="3406070"/>
            <a:ext cx="3809999" cy="935573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953F"/>
              </a:gs>
              <a:gs pos="100000">
                <a:srgbClr val="FFE3CB"/>
              </a:gs>
            </a:gsLst>
            <a:lin ang="16200000" scaled="0"/>
          </a:gradFill>
          <a:ln cap="flat" w="9525">
            <a:solidFill>
              <a:srgbClr val="F692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DEGREE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 rot="10800000">
            <a:off x="3100915" y="3636801"/>
            <a:ext cx="1915583" cy="1765672"/>
          </a:xfrm>
          <a:custGeom>
            <a:pathLst>
              <a:path extrusionOk="0" h="120000" w="120000">
                <a:moveTo>
                  <a:pt x="6913" y="60000"/>
                </a:moveTo>
                <a:lnTo>
                  <a:pt x="6913" y="60000"/>
                </a:lnTo>
                <a:cubicBezTo>
                  <a:pt x="6913" y="34158"/>
                  <a:pt x="25928" y="12159"/>
                  <a:pt x="51740" y="8139"/>
                </a:cubicBezTo>
                <a:cubicBezTo>
                  <a:pt x="77553" y="4118"/>
                  <a:pt x="102485" y="19272"/>
                  <a:pt x="110517" y="43863"/>
                </a:cubicBezTo>
                <a:lnTo>
                  <a:pt x="116929" y="43863"/>
                </a:lnTo>
                <a:lnTo>
                  <a:pt x="106173" y="59999"/>
                </a:lnTo>
                <a:lnTo>
                  <a:pt x="89276" y="43863"/>
                </a:lnTo>
                <a:lnTo>
                  <a:pt x="95439" y="43863"/>
                </a:lnTo>
                <a:cubicBezTo>
                  <a:pt x="87545" y="28045"/>
                  <a:pt x="69233" y="19558"/>
                  <a:pt x="51339" y="23423"/>
                </a:cubicBezTo>
                <a:cubicBezTo>
                  <a:pt x="33444" y="27289"/>
                  <a:pt x="20739" y="42476"/>
                  <a:pt x="20739" y="60000"/>
                </a:cubicBezTo>
                <a:close/>
              </a:path>
            </a:pathLst>
          </a:custGeom>
          <a:gradFill>
            <a:gsLst>
              <a:gs pos="0">
                <a:srgbClr val="D23F3B"/>
              </a:gs>
              <a:gs pos="100000">
                <a:srgbClr val="FFC2BF"/>
              </a:gs>
            </a:gsLst>
            <a:lin ang="16200000" scaled="0"/>
          </a:gradFill>
          <a:ln cap="flat" w="9525">
            <a:solidFill>
              <a:srgbClr val="BE4B4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Shape 278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CONSCIOUSNESS</a:t>
            </a:r>
          </a:p>
        </p:txBody>
      </p:sp>
      <p:grpSp>
        <p:nvGrpSpPr>
          <p:cNvPr id="279" name="Shape 279"/>
          <p:cNvGrpSpPr/>
          <p:nvPr/>
        </p:nvGrpSpPr>
        <p:grpSpPr>
          <a:xfrm>
            <a:off x="224366" y="2023527"/>
            <a:ext cx="7535333" cy="3657602"/>
            <a:chOff x="541866" y="2023527"/>
            <a:chExt cx="7535333" cy="3657602"/>
          </a:xfrm>
        </p:grpSpPr>
        <p:sp>
          <p:nvSpPr>
            <p:cNvPr id="280" name="Shape 280"/>
            <p:cNvSpPr/>
            <p:nvPr/>
          </p:nvSpPr>
          <p:spPr>
            <a:xfrm>
              <a:off x="3418416" y="2040463"/>
              <a:ext cx="1915583" cy="1765672"/>
            </a:xfrm>
            <a:custGeom>
              <a:pathLst>
                <a:path extrusionOk="0" h="120000" w="120000">
                  <a:moveTo>
                    <a:pt x="6913" y="60000"/>
                  </a:moveTo>
                  <a:lnTo>
                    <a:pt x="6913" y="60000"/>
                  </a:lnTo>
                  <a:cubicBezTo>
                    <a:pt x="6913" y="34158"/>
                    <a:pt x="25928" y="12159"/>
                    <a:pt x="51740" y="8139"/>
                  </a:cubicBezTo>
                  <a:cubicBezTo>
                    <a:pt x="77553" y="4118"/>
                    <a:pt x="102485" y="19272"/>
                    <a:pt x="110517" y="43863"/>
                  </a:cubicBezTo>
                  <a:lnTo>
                    <a:pt x="116929" y="43863"/>
                  </a:lnTo>
                  <a:lnTo>
                    <a:pt x="106173" y="59999"/>
                  </a:lnTo>
                  <a:lnTo>
                    <a:pt x="89276" y="43863"/>
                  </a:lnTo>
                  <a:lnTo>
                    <a:pt x="95439" y="43863"/>
                  </a:lnTo>
                  <a:cubicBezTo>
                    <a:pt x="87545" y="28045"/>
                    <a:pt x="69233" y="19558"/>
                    <a:pt x="51339" y="23423"/>
                  </a:cubicBezTo>
                  <a:cubicBezTo>
                    <a:pt x="33444" y="27289"/>
                    <a:pt x="20739" y="42476"/>
                    <a:pt x="20739" y="60000"/>
                  </a:cubicBezTo>
                  <a:close/>
                </a:path>
              </a:pathLst>
            </a:custGeom>
            <a:gradFill>
              <a:gsLst>
                <a:gs pos="0">
                  <a:srgbClr val="3E7FCE"/>
                </a:gs>
                <a:gs pos="100000">
                  <a:srgbClr val="BFDCFF"/>
                </a:gs>
              </a:gsLst>
              <a:lin ang="16200000" scaled="0"/>
            </a:gra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1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541866" y="2040463"/>
              <a:ext cx="3649132" cy="3640667"/>
            </a:xfrm>
            <a:prstGeom prst="ellipse">
              <a:avLst/>
            </a:prstGeom>
            <a:gradFill>
              <a:gsLst>
                <a:gs pos="0">
                  <a:srgbClr val="3E7FCE"/>
                </a:gs>
                <a:gs pos="100000">
                  <a:srgbClr val="BFDCFF"/>
                </a:gs>
              </a:gsLst>
              <a:lin ang="16200000" scaled="0"/>
            </a:gra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baseline="0" i="0" lang="en-US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AUTOMATIC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4428067" y="2023527"/>
              <a:ext cx="3649132" cy="3640667"/>
            </a:xfrm>
            <a:prstGeom prst="ellipse">
              <a:avLst/>
            </a:prstGeom>
            <a:gradFill>
              <a:gsLst>
                <a:gs pos="0">
                  <a:srgbClr val="D23F3B"/>
                </a:gs>
                <a:gs pos="100000">
                  <a:srgbClr val="FFC2BF"/>
                </a:gs>
              </a:gsLst>
              <a:lin ang="16200000" scaled="0"/>
            </a:gra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baseline="0" i="0" lang="en-US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IMMERSION</a:t>
              </a:r>
            </a:p>
          </p:txBody>
        </p:sp>
      </p:grpSp>
      <p:sp>
        <p:nvSpPr>
          <p:cNvPr id="283" name="Shape 283"/>
          <p:cNvSpPr/>
          <p:nvPr/>
        </p:nvSpPr>
        <p:spPr>
          <a:xfrm>
            <a:off x="1154642" y="5778857"/>
            <a:ext cx="5911849" cy="935573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E5AAC"/>
              </a:gs>
              <a:gs pos="100000">
                <a:srgbClr val="DCC0FC"/>
              </a:gs>
            </a:gsLst>
            <a:lin ang="16200000" scaled="0"/>
          </a:gradFill>
          <a:ln cap="flat" w="9525">
            <a:solidFill>
              <a:srgbClr val="7C60A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sp>
        <p:nvSpPr>
          <p:cNvPr id="284" name="Shape 284"/>
          <p:cNvSpPr/>
          <p:nvPr/>
        </p:nvSpPr>
        <p:spPr>
          <a:xfrm rot="5400000">
            <a:off x="6639986" y="3406070"/>
            <a:ext cx="3809999" cy="935573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953F"/>
              </a:gs>
              <a:gs pos="100000">
                <a:srgbClr val="FFE3CB"/>
              </a:gs>
            </a:gsLst>
            <a:lin ang="16200000" scaled="0"/>
          </a:gradFill>
          <a:ln cap="flat" w="9525">
            <a:solidFill>
              <a:srgbClr val="F692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DEGREE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Shape 291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CONSCIOUSNESS</a:t>
            </a:r>
          </a:p>
        </p:txBody>
      </p:sp>
      <p:grpSp>
        <p:nvGrpSpPr>
          <p:cNvPr id="292" name="Shape 292"/>
          <p:cNvGrpSpPr/>
          <p:nvPr/>
        </p:nvGrpSpPr>
        <p:grpSpPr>
          <a:xfrm>
            <a:off x="1049866" y="1982002"/>
            <a:ext cx="2297693" cy="4151867"/>
            <a:chOff x="6115537" y="1892271"/>
            <a:chExt cx="2305539" cy="4626497"/>
          </a:xfrm>
        </p:grpSpPr>
        <p:sp>
          <p:nvSpPr>
            <p:cNvPr id="293" name="Shape 293"/>
            <p:cNvSpPr/>
            <p:nvPr/>
          </p:nvSpPr>
          <p:spPr>
            <a:xfrm>
              <a:off x="6115537" y="2432661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More Conscious</a:t>
              </a:r>
            </a:p>
          </p:txBody>
        </p:sp>
        <p:sp>
          <p:nvSpPr>
            <p:cNvPr id="294" name="Shape 294"/>
            <p:cNvSpPr/>
            <p:nvPr/>
          </p:nvSpPr>
          <p:spPr>
            <a:xfrm>
              <a:off x="6115537" y="3486639"/>
              <a:ext cx="2305539" cy="1410411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NORMAL</a:t>
              </a:r>
            </a:p>
          </p:txBody>
        </p:sp>
        <p:sp>
          <p:nvSpPr>
            <p:cNvPr id="295" name="Shape 295"/>
            <p:cNvSpPr/>
            <p:nvPr/>
          </p:nvSpPr>
          <p:spPr>
            <a:xfrm>
              <a:off x="6115537" y="5035775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 Conscious</a:t>
              </a:r>
            </a:p>
          </p:txBody>
        </p:sp>
        <p:sp>
          <p:nvSpPr>
            <p:cNvPr id="296" name="Shape 296"/>
            <p:cNvSpPr/>
            <p:nvPr/>
          </p:nvSpPr>
          <p:spPr>
            <a:xfrm>
              <a:off x="6115537" y="6124098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Dead</a:t>
              </a:r>
            </a:p>
          </p:txBody>
        </p:sp>
        <p:sp>
          <p:nvSpPr>
            <p:cNvPr id="297" name="Shape 297"/>
            <p:cNvSpPr/>
            <p:nvPr/>
          </p:nvSpPr>
          <p:spPr>
            <a:xfrm>
              <a:off x="6115537" y="1892271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Enlightened?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CONSCIOUSNESS</a:t>
            </a:r>
          </a:p>
        </p:txBody>
      </p:sp>
      <p:sp>
        <p:nvSpPr>
          <p:cNvPr id="305" name="Shape 305"/>
          <p:cNvSpPr/>
          <p:nvPr/>
        </p:nvSpPr>
        <p:spPr>
          <a:xfrm>
            <a:off x="3681905" y="2219300"/>
            <a:ext cx="836376" cy="375501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Shape 306"/>
          <p:cNvGrpSpPr/>
          <p:nvPr/>
        </p:nvGrpSpPr>
        <p:grpSpPr>
          <a:xfrm>
            <a:off x="1049866" y="1982002"/>
            <a:ext cx="2297693" cy="4151867"/>
            <a:chOff x="6115537" y="1892271"/>
            <a:chExt cx="2305539" cy="4626497"/>
          </a:xfrm>
        </p:grpSpPr>
        <p:sp>
          <p:nvSpPr>
            <p:cNvPr id="307" name="Shape 307"/>
            <p:cNvSpPr/>
            <p:nvPr/>
          </p:nvSpPr>
          <p:spPr>
            <a:xfrm>
              <a:off x="6115537" y="2432661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More Conscious</a:t>
              </a:r>
            </a:p>
          </p:txBody>
        </p:sp>
        <p:sp>
          <p:nvSpPr>
            <p:cNvPr id="308" name="Shape 308"/>
            <p:cNvSpPr/>
            <p:nvPr/>
          </p:nvSpPr>
          <p:spPr>
            <a:xfrm>
              <a:off x="6115537" y="3486639"/>
              <a:ext cx="2305539" cy="1410411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NORMAL</a:t>
              </a:r>
            </a:p>
          </p:txBody>
        </p:sp>
        <p:sp>
          <p:nvSpPr>
            <p:cNvPr id="309" name="Shape 309"/>
            <p:cNvSpPr/>
            <p:nvPr/>
          </p:nvSpPr>
          <p:spPr>
            <a:xfrm>
              <a:off x="6115537" y="5035775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 Conscious</a:t>
              </a:r>
            </a:p>
          </p:txBody>
        </p:sp>
        <p:sp>
          <p:nvSpPr>
            <p:cNvPr id="310" name="Shape 310"/>
            <p:cNvSpPr/>
            <p:nvPr/>
          </p:nvSpPr>
          <p:spPr>
            <a:xfrm>
              <a:off x="6115537" y="6124098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Dead</a:t>
              </a:r>
            </a:p>
          </p:txBody>
        </p:sp>
        <p:sp>
          <p:nvSpPr>
            <p:cNvPr id="311" name="Shape 311"/>
            <p:cNvSpPr/>
            <p:nvPr/>
          </p:nvSpPr>
          <p:spPr>
            <a:xfrm>
              <a:off x="6115537" y="1892271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Enlightened?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Shape 318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CONSCIOUSNESS</a:t>
            </a:r>
          </a:p>
        </p:txBody>
      </p:sp>
      <p:sp>
        <p:nvSpPr>
          <p:cNvPr id="319" name="Shape 319"/>
          <p:cNvSpPr/>
          <p:nvPr/>
        </p:nvSpPr>
        <p:spPr>
          <a:xfrm>
            <a:off x="3681905" y="2219300"/>
            <a:ext cx="836376" cy="375501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0" name="Shape 320"/>
          <p:cNvGrpSpPr/>
          <p:nvPr/>
        </p:nvGrpSpPr>
        <p:grpSpPr>
          <a:xfrm>
            <a:off x="1049866" y="1982002"/>
            <a:ext cx="2297693" cy="4151867"/>
            <a:chOff x="6115537" y="1892271"/>
            <a:chExt cx="2305539" cy="4626497"/>
          </a:xfrm>
        </p:grpSpPr>
        <p:sp>
          <p:nvSpPr>
            <p:cNvPr id="321" name="Shape 321"/>
            <p:cNvSpPr/>
            <p:nvPr/>
          </p:nvSpPr>
          <p:spPr>
            <a:xfrm>
              <a:off x="6115537" y="2432661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More Conscious</a:t>
              </a:r>
            </a:p>
          </p:txBody>
        </p:sp>
        <p:sp>
          <p:nvSpPr>
            <p:cNvPr id="322" name="Shape 322"/>
            <p:cNvSpPr/>
            <p:nvPr/>
          </p:nvSpPr>
          <p:spPr>
            <a:xfrm>
              <a:off x="6115537" y="3486639"/>
              <a:ext cx="2305539" cy="1410411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NORMAL</a:t>
              </a:r>
            </a:p>
          </p:txBody>
        </p:sp>
        <p:sp>
          <p:nvSpPr>
            <p:cNvPr id="323" name="Shape 323"/>
            <p:cNvSpPr/>
            <p:nvPr/>
          </p:nvSpPr>
          <p:spPr>
            <a:xfrm>
              <a:off x="6115537" y="5035775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 Conscious</a:t>
              </a:r>
            </a:p>
          </p:txBody>
        </p:sp>
        <p:sp>
          <p:nvSpPr>
            <p:cNvPr id="324" name="Shape 324"/>
            <p:cNvSpPr/>
            <p:nvPr/>
          </p:nvSpPr>
          <p:spPr>
            <a:xfrm>
              <a:off x="6115537" y="6124098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Dead</a:t>
              </a:r>
            </a:p>
          </p:txBody>
        </p:sp>
        <p:sp>
          <p:nvSpPr>
            <p:cNvPr id="325" name="Shape 325"/>
            <p:cNvSpPr/>
            <p:nvPr/>
          </p:nvSpPr>
          <p:spPr>
            <a:xfrm>
              <a:off x="6115537" y="1892271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Enlightened?</a:t>
              </a:r>
            </a:p>
          </p:txBody>
        </p:sp>
      </p:grpSp>
      <p:sp>
        <p:nvSpPr>
          <p:cNvPr id="326" name="Shape 326"/>
          <p:cNvSpPr txBox="1"/>
          <p:nvPr/>
        </p:nvSpPr>
        <p:spPr>
          <a:xfrm>
            <a:off x="4923155" y="2167089"/>
            <a:ext cx="3966845" cy="34744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accent6"/>
              </a:buClr>
              <a:buSzPct val="25000"/>
              <a:buFont typeface="Arial"/>
              <a:buNone/>
            </a:pPr>
            <a:r>
              <a:rPr b="1" baseline="0" i="0" lang="en-US" sz="3700" u="sng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HABITS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Shape 333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CONSCIOUSNESS</a:t>
            </a:r>
          </a:p>
        </p:txBody>
      </p:sp>
      <p:sp>
        <p:nvSpPr>
          <p:cNvPr id="334" name="Shape 334"/>
          <p:cNvSpPr/>
          <p:nvPr/>
        </p:nvSpPr>
        <p:spPr>
          <a:xfrm>
            <a:off x="3681905" y="2219300"/>
            <a:ext cx="836376" cy="375501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5" name="Shape 335"/>
          <p:cNvGrpSpPr/>
          <p:nvPr/>
        </p:nvGrpSpPr>
        <p:grpSpPr>
          <a:xfrm>
            <a:off x="1049866" y="1982002"/>
            <a:ext cx="2297693" cy="4151867"/>
            <a:chOff x="6115537" y="1892271"/>
            <a:chExt cx="2305539" cy="4626497"/>
          </a:xfrm>
        </p:grpSpPr>
        <p:sp>
          <p:nvSpPr>
            <p:cNvPr id="336" name="Shape 336"/>
            <p:cNvSpPr/>
            <p:nvPr/>
          </p:nvSpPr>
          <p:spPr>
            <a:xfrm>
              <a:off x="6115537" y="2432661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More Conscious</a:t>
              </a:r>
            </a:p>
          </p:txBody>
        </p:sp>
        <p:sp>
          <p:nvSpPr>
            <p:cNvPr id="337" name="Shape 337"/>
            <p:cNvSpPr/>
            <p:nvPr/>
          </p:nvSpPr>
          <p:spPr>
            <a:xfrm>
              <a:off x="6115537" y="3486639"/>
              <a:ext cx="2305539" cy="1410411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NORMAL</a:t>
              </a:r>
            </a:p>
          </p:txBody>
        </p:sp>
        <p:sp>
          <p:nvSpPr>
            <p:cNvPr id="338" name="Shape 338"/>
            <p:cNvSpPr/>
            <p:nvPr/>
          </p:nvSpPr>
          <p:spPr>
            <a:xfrm>
              <a:off x="6115537" y="5035775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 Conscious</a:t>
              </a:r>
            </a:p>
          </p:txBody>
        </p:sp>
        <p:sp>
          <p:nvSpPr>
            <p:cNvPr id="339" name="Shape 339"/>
            <p:cNvSpPr/>
            <p:nvPr/>
          </p:nvSpPr>
          <p:spPr>
            <a:xfrm>
              <a:off x="6115537" y="6124098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Dead</a:t>
              </a:r>
            </a:p>
          </p:txBody>
        </p:sp>
        <p:sp>
          <p:nvSpPr>
            <p:cNvPr id="340" name="Shape 340"/>
            <p:cNvSpPr/>
            <p:nvPr/>
          </p:nvSpPr>
          <p:spPr>
            <a:xfrm>
              <a:off x="6115537" y="1892271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Enlightened?</a:t>
              </a:r>
            </a:p>
          </p:txBody>
        </p:sp>
      </p:grpSp>
      <p:sp>
        <p:nvSpPr>
          <p:cNvPr id="341" name="Shape 341"/>
          <p:cNvSpPr txBox="1"/>
          <p:nvPr/>
        </p:nvSpPr>
        <p:spPr>
          <a:xfrm>
            <a:off x="4923155" y="2167089"/>
            <a:ext cx="3966845" cy="34744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accent6"/>
              </a:buClr>
              <a:buSzPct val="25000"/>
              <a:buFont typeface="Arial"/>
              <a:buNone/>
            </a:pPr>
            <a:r>
              <a:rPr b="1" baseline="0" i="0" lang="en-US" sz="3700" u="sng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CUES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Shape 348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CONSCIOUSNESS</a:t>
            </a:r>
          </a:p>
        </p:txBody>
      </p:sp>
      <p:sp>
        <p:nvSpPr>
          <p:cNvPr id="349" name="Shape 349"/>
          <p:cNvSpPr/>
          <p:nvPr/>
        </p:nvSpPr>
        <p:spPr>
          <a:xfrm>
            <a:off x="3681905" y="2219300"/>
            <a:ext cx="836376" cy="375501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0" name="Shape 350"/>
          <p:cNvGrpSpPr/>
          <p:nvPr/>
        </p:nvGrpSpPr>
        <p:grpSpPr>
          <a:xfrm>
            <a:off x="1049866" y="1982002"/>
            <a:ext cx="2297693" cy="4151867"/>
            <a:chOff x="6115537" y="1892271"/>
            <a:chExt cx="2305539" cy="4626497"/>
          </a:xfrm>
        </p:grpSpPr>
        <p:sp>
          <p:nvSpPr>
            <p:cNvPr id="351" name="Shape 351"/>
            <p:cNvSpPr/>
            <p:nvPr/>
          </p:nvSpPr>
          <p:spPr>
            <a:xfrm>
              <a:off x="6115537" y="2432661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More Conscious</a:t>
              </a:r>
            </a:p>
          </p:txBody>
        </p:sp>
        <p:sp>
          <p:nvSpPr>
            <p:cNvPr id="352" name="Shape 352"/>
            <p:cNvSpPr/>
            <p:nvPr/>
          </p:nvSpPr>
          <p:spPr>
            <a:xfrm>
              <a:off x="6115537" y="3486639"/>
              <a:ext cx="2305539" cy="1410411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NORMAL</a:t>
              </a:r>
            </a:p>
          </p:txBody>
        </p:sp>
        <p:sp>
          <p:nvSpPr>
            <p:cNvPr id="353" name="Shape 353"/>
            <p:cNvSpPr/>
            <p:nvPr/>
          </p:nvSpPr>
          <p:spPr>
            <a:xfrm>
              <a:off x="6115537" y="5035775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 Conscious</a:t>
              </a:r>
            </a:p>
          </p:txBody>
        </p:sp>
        <p:sp>
          <p:nvSpPr>
            <p:cNvPr id="354" name="Shape 354"/>
            <p:cNvSpPr/>
            <p:nvPr/>
          </p:nvSpPr>
          <p:spPr>
            <a:xfrm>
              <a:off x="6115537" y="6124098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Dead</a:t>
              </a:r>
            </a:p>
          </p:txBody>
        </p:sp>
        <p:sp>
          <p:nvSpPr>
            <p:cNvPr id="355" name="Shape 355"/>
            <p:cNvSpPr/>
            <p:nvPr/>
          </p:nvSpPr>
          <p:spPr>
            <a:xfrm>
              <a:off x="6115537" y="1892271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Enlightened?</a:t>
              </a:r>
            </a:p>
          </p:txBody>
        </p:sp>
      </p:grpSp>
      <p:sp>
        <p:nvSpPr>
          <p:cNvPr id="356" name="Shape 356"/>
          <p:cNvSpPr txBox="1"/>
          <p:nvPr/>
        </p:nvSpPr>
        <p:spPr>
          <a:xfrm>
            <a:off x="4923155" y="2167089"/>
            <a:ext cx="3966845" cy="3474447"/>
          </a:xfrm>
          <a:prstGeom prst="rect">
            <a:avLst/>
          </a:prstGeom>
          <a:noFill/>
          <a:ln cap="flat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accent6"/>
              </a:buClr>
              <a:buSzPct val="25000"/>
              <a:buFont typeface="Arial"/>
              <a:buNone/>
            </a:pPr>
            <a:r>
              <a:rPr b="1" baseline="0" i="0" lang="en-US" sz="3700" u="sng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CUES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CONSCIOUSNESS</a:t>
            </a:r>
          </a:p>
        </p:txBody>
      </p:sp>
      <p:sp>
        <p:nvSpPr>
          <p:cNvPr id="364" name="Shape 364"/>
          <p:cNvSpPr/>
          <p:nvPr/>
        </p:nvSpPr>
        <p:spPr>
          <a:xfrm>
            <a:off x="3681905" y="2219300"/>
            <a:ext cx="836376" cy="375501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5" name="Shape 365"/>
          <p:cNvGrpSpPr/>
          <p:nvPr/>
        </p:nvGrpSpPr>
        <p:grpSpPr>
          <a:xfrm>
            <a:off x="1049866" y="1982002"/>
            <a:ext cx="2297693" cy="4151867"/>
            <a:chOff x="6115537" y="1892271"/>
            <a:chExt cx="2305539" cy="4626497"/>
          </a:xfrm>
        </p:grpSpPr>
        <p:sp>
          <p:nvSpPr>
            <p:cNvPr id="366" name="Shape 366"/>
            <p:cNvSpPr/>
            <p:nvPr/>
          </p:nvSpPr>
          <p:spPr>
            <a:xfrm>
              <a:off x="6115537" y="2432661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More Conscious</a:t>
              </a:r>
            </a:p>
          </p:txBody>
        </p:sp>
        <p:sp>
          <p:nvSpPr>
            <p:cNvPr id="367" name="Shape 367"/>
            <p:cNvSpPr/>
            <p:nvPr/>
          </p:nvSpPr>
          <p:spPr>
            <a:xfrm>
              <a:off x="6115537" y="3486639"/>
              <a:ext cx="2305539" cy="1410411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NORMAL</a:t>
              </a:r>
            </a:p>
          </p:txBody>
        </p:sp>
        <p:sp>
          <p:nvSpPr>
            <p:cNvPr id="368" name="Shape 368"/>
            <p:cNvSpPr/>
            <p:nvPr/>
          </p:nvSpPr>
          <p:spPr>
            <a:xfrm>
              <a:off x="6115537" y="5035775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 Conscious</a:t>
              </a:r>
            </a:p>
          </p:txBody>
        </p:sp>
        <p:sp>
          <p:nvSpPr>
            <p:cNvPr id="369" name="Shape 369"/>
            <p:cNvSpPr/>
            <p:nvPr/>
          </p:nvSpPr>
          <p:spPr>
            <a:xfrm>
              <a:off x="6115537" y="6124098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Dead</a:t>
              </a:r>
            </a:p>
          </p:txBody>
        </p:sp>
        <p:sp>
          <p:nvSpPr>
            <p:cNvPr id="370" name="Shape 370"/>
            <p:cNvSpPr/>
            <p:nvPr/>
          </p:nvSpPr>
          <p:spPr>
            <a:xfrm>
              <a:off x="6115537" y="1892271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Enlightened?</a:t>
              </a:r>
            </a:p>
          </p:txBody>
        </p:sp>
      </p:grpSp>
      <p:sp>
        <p:nvSpPr>
          <p:cNvPr id="371" name="Shape 371"/>
          <p:cNvSpPr txBox="1"/>
          <p:nvPr/>
        </p:nvSpPr>
        <p:spPr>
          <a:xfrm>
            <a:off x="4923155" y="2167089"/>
            <a:ext cx="3966845" cy="3474447"/>
          </a:xfrm>
          <a:prstGeom prst="rect">
            <a:avLst/>
          </a:prstGeom>
          <a:noFill/>
          <a:ln cap="flat" w="9525">
            <a:solidFill>
              <a:srgbClr val="F7964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accent6"/>
              </a:buClr>
              <a:buSzPct val="25000"/>
              <a:buFont typeface="Arial"/>
              <a:buNone/>
            </a:pPr>
            <a:r>
              <a:rPr b="1" baseline="0" i="0" lang="en-US" sz="3700" u="sng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CUES</a:t>
            </a:r>
          </a:p>
          <a:p>
            <a:pPr indent="0" lvl="0" marL="0" marR="0" rtl="0" algn="ctr">
              <a:spcBef>
                <a:spcPts val="64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Features</a:t>
            </a:r>
          </a:p>
          <a:p>
            <a:pPr indent="0" lvl="0" marL="0" marR="0" rtl="0" algn="ctr">
              <a:spcBef>
                <a:spcPts val="64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baseline="0" i="0" lang="en-US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Sensory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Shape 378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CONSCIOUSNESS</a:t>
            </a:r>
          </a:p>
        </p:txBody>
      </p:sp>
      <p:sp>
        <p:nvSpPr>
          <p:cNvPr id="379" name="Shape 379"/>
          <p:cNvSpPr/>
          <p:nvPr/>
        </p:nvSpPr>
        <p:spPr>
          <a:xfrm>
            <a:off x="3681905" y="2219300"/>
            <a:ext cx="836376" cy="375501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0" name="Shape 380"/>
          <p:cNvGrpSpPr/>
          <p:nvPr/>
        </p:nvGrpSpPr>
        <p:grpSpPr>
          <a:xfrm>
            <a:off x="1049866" y="1982002"/>
            <a:ext cx="2297693" cy="4151867"/>
            <a:chOff x="6115537" y="1892271"/>
            <a:chExt cx="2305539" cy="4626497"/>
          </a:xfrm>
        </p:grpSpPr>
        <p:sp>
          <p:nvSpPr>
            <p:cNvPr id="381" name="Shape 381"/>
            <p:cNvSpPr/>
            <p:nvPr/>
          </p:nvSpPr>
          <p:spPr>
            <a:xfrm>
              <a:off x="6115537" y="2432661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More Conscious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6115537" y="3486639"/>
              <a:ext cx="2305539" cy="1410411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NORMAL</a:t>
              </a:r>
            </a:p>
          </p:txBody>
        </p:sp>
        <p:sp>
          <p:nvSpPr>
            <p:cNvPr id="383" name="Shape 383"/>
            <p:cNvSpPr/>
            <p:nvPr/>
          </p:nvSpPr>
          <p:spPr>
            <a:xfrm>
              <a:off x="6115537" y="5035775"/>
              <a:ext cx="2305539" cy="937846"/>
            </a:xfrm>
            <a:prstGeom prst="rect">
              <a:avLst/>
            </a:prstGeom>
            <a:solidFill>
              <a:srgbClr val="4F81BD"/>
            </a:solidFill>
            <a:ln cap="flat" w="9525">
              <a:solidFill>
                <a:srgbClr val="BE4B48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 Conscious</a:t>
              </a:r>
            </a:p>
          </p:txBody>
        </p:sp>
        <p:sp>
          <p:nvSpPr>
            <p:cNvPr id="384" name="Shape 384"/>
            <p:cNvSpPr/>
            <p:nvPr/>
          </p:nvSpPr>
          <p:spPr>
            <a:xfrm>
              <a:off x="6115537" y="6124098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Dead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6115537" y="1892271"/>
              <a:ext cx="2305539" cy="39467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35000">
                  <a:srgbClr val="CFCFCF"/>
                </a:gs>
                <a:gs pos="100000">
                  <a:srgbClr val="EEEEEE"/>
                </a:gs>
              </a:gsLst>
              <a:lin ang="16200000" scaled="0"/>
            </a:gradFill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Enlightened?</a:t>
              </a:r>
            </a:p>
          </p:txBody>
        </p:sp>
      </p:grpSp>
      <p:sp>
        <p:nvSpPr>
          <p:cNvPr id="386" name="Shape 386"/>
          <p:cNvSpPr txBox="1"/>
          <p:nvPr/>
        </p:nvSpPr>
        <p:spPr>
          <a:xfrm>
            <a:off x="4923155" y="2167089"/>
            <a:ext cx="3966845" cy="34744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accent6"/>
              </a:buClr>
              <a:buSzPct val="25000"/>
              <a:buFont typeface="Arial"/>
              <a:buNone/>
            </a:pPr>
            <a:r>
              <a:rPr b="1" baseline="0" i="0" lang="en-US" sz="3700" u="sng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CUES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65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baseline="0" i="0" lang="en-US" sz="325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Features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65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baseline="0" i="0" lang="en-US" sz="325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Sensory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65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baseline="0" i="0" lang="en-US" sz="325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Internal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65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baseline="0" i="0" lang="en-US" sz="325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External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65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baseline="0" i="0" lang="en-US" sz="325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Social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CONSCIOUSNESS</a:t>
            </a:r>
          </a:p>
        </p:txBody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896875" y="2952950"/>
            <a:ext cx="7682681" cy="2656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ONLINE SURVEY</a:t>
            </a:r>
          </a:p>
          <a:p>
            <a:pPr indent="0" lvl="0" marL="0" marR="0" rtl="0" algn="l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441 MICHIGAN UNDERGRADUATES </a:t>
            </a:r>
          </a:p>
          <a:p>
            <a:pPr indent="0" lvl="0" marL="0" marR="0" rtl="0" algn="l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CROSS-SECTIONAL</a:t>
            </a:r>
          </a:p>
          <a:p>
            <a:pPr indent="0" lvl="0" marL="0" marR="0" rtl="0" algn="l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ANAYSIS: OLS REGRESSIONS</a:t>
            </a:r>
          </a:p>
          <a:p>
            <a:pPr indent="0" lvl="0" marL="0" marR="0" rtl="0" algn="l">
              <a:spcBef>
                <a:spcPts val="560"/>
              </a:spcBef>
              <a:buClr>
                <a:srgbClr val="FF0000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rgbClr val="FF0000"/>
                </a:solidFill>
                <a:latin typeface="Belleza"/>
                <a:ea typeface="Belleza"/>
                <a:cs typeface="Belleza"/>
                <a:sym typeface="Belleza"/>
              </a:rPr>
              <a:t>DV = TEXTING WHILE DRIVING FREQUENCY</a:t>
            </a:r>
          </a:p>
        </p:txBody>
      </p:sp>
      <p:sp>
        <p:nvSpPr>
          <p:cNvPr id="395" name="Shape 39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396" name="Shape 396"/>
          <p:cNvSpPr txBox="1"/>
          <p:nvPr>
            <p:ph type="title"/>
          </p:nvPr>
        </p:nvSpPr>
        <p:spPr>
          <a:xfrm>
            <a:off x="457200" y="18099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b="1" baseline="0" i="0" lang="en-US" sz="4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STUDY 1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1049866" y="812800"/>
            <a:ext cx="7027333" cy="2391394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0" y="988315"/>
            <a:ext cx="9144000" cy="2554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1" baseline="0" i="0" lang="en-US" sz="4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DRIVING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Shape 40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3081" r="23082" t="0"/>
          <a:stretch/>
        </p:blipFill>
        <p:spPr>
          <a:xfrm>
            <a:off x="457200" y="2174875"/>
            <a:ext cx="2127249" cy="3951287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Shape 40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404" name="Shape 40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14064" l="0" r="0" t="14064"/>
          <a:stretch/>
        </p:blipFill>
        <p:spPr>
          <a:xfrm>
            <a:off x="3275013" y="2165350"/>
            <a:ext cx="4992687" cy="396081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Shape 405"/>
          <p:cNvSpPr txBox="1"/>
          <p:nvPr>
            <p:ph idx="3" type="body"/>
          </p:nvPr>
        </p:nvSpPr>
        <p:spPr>
          <a:xfrm>
            <a:off x="457200" y="1535112"/>
            <a:ext cx="237010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baseline="0" i="0" lang="en-US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sp>
        <p:nvSpPr>
          <p:cNvPr id="406" name="Shape 406"/>
          <p:cNvSpPr txBox="1"/>
          <p:nvPr>
            <p:ph idx="4" type="body"/>
          </p:nvPr>
        </p:nvSpPr>
        <p:spPr>
          <a:xfrm>
            <a:off x="3274739" y="1526301"/>
            <a:ext cx="499293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4F81BD"/>
              </a:buClr>
              <a:buSzPct val="25000"/>
              <a:buFont typeface="Arial"/>
              <a:buNone/>
            </a:pPr>
            <a:r>
              <a:rPr b="1" baseline="0" i="0" lang="en-US" sz="3000" u="none" cap="none" strike="noStrike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rPr>
              <a:t>AUTOMATICITY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>
            <p:ph idx="1" type="body"/>
          </p:nvPr>
        </p:nvSpPr>
        <p:spPr>
          <a:xfrm>
            <a:off x="457200" y="1535112"/>
            <a:ext cx="237010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baseline="0" i="0" lang="en-US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sp>
        <p:nvSpPr>
          <p:cNvPr id="413" name="Shape 41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414" name="Shape 414"/>
          <p:cNvSpPr txBox="1"/>
          <p:nvPr>
            <p:ph idx="2" type="body"/>
          </p:nvPr>
        </p:nvSpPr>
        <p:spPr>
          <a:xfrm>
            <a:off x="457200" y="2174874"/>
            <a:ext cx="2127837" cy="4181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 b="0" baseline="0" i="0" sz="2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indent="0" lvl="0" marL="0" marR="0" rtl="0" algn="ctr">
              <a:spcBef>
                <a:spcPts val="560"/>
              </a:spcBef>
              <a:buClr>
                <a:schemeClr val="accent6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accent6"/>
                </a:solidFill>
                <a:latin typeface="Belleza"/>
                <a:ea typeface="Belleza"/>
                <a:cs typeface="Belleza"/>
                <a:sym typeface="Belleza"/>
              </a:rPr>
              <a:t>“I text…”</a:t>
            </a:r>
          </a:p>
          <a:p>
            <a:pPr indent="0" lvl="0" marL="0" marR="0" rtl="0" algn="ctr">
              <a:spcBef>
                <a:spcPts val="56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 b="0" baseline="0" i="0" sz="2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indent="0" lvl="0" marL="0" marR="0" rtl="0" algn="ctr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Never</a:t>
            </a:r>
          </a:p>
          <a:p>
            <a:pPr indent="0" lvl="0" marL="0" marR="0" rtl="0" algn="ctr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Monthly</a:t>
            </a:r>
          </a:p>
          <a:p>
            <a:pPr indent="0" lvl="0" marL="0" marR="0" rtl="0" algn="ctr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Weekly</a:t>
            </a:r>
          </a:p>
          <a:p>
            <a:pPr indent="0" lvl="0" marL="0" marR="0" rtl="0" algn="ctr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Daily</a:t>
            </a:r>
          </a:p>
          <a:p>
            <a:pPr indent="0" lvl="0" marL="0" marR="0" rtl="0" algn="ctr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Hourly</a:t>
            </a:r>
          </a:p>
        </p:txBody>
      </p:sp>
      <p:sp>
        <p:nvSpPr>
          <p:cNvPr id="415" name="Shape 415"/>
          <p:cNvSpPr txBox="1"/>
          <p:nvPr>
            <p:ph idx="3" type="body"/>
          </p:nvPr>
        </p:nvSpPr>
        <p:spPr>
          <a:xfrm>
            <a:off x="3274738" y="2192781"/>
            <a:ext cx="4992938" cy="3933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 b="0" baseline="0" i="0" sz="26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20"/>
              </a:spcBef>
              <a:buClr>
                <a:srgbClr val="F79646"/>
              </a:buClr>
              <a:buSzPct val="25000"/>
              <a:buFont typeface="Belleza"/>
              <a:buNone/>
            </a:pPr>
            <a:r>
              <a:rPr b="0" baseline="0" i="0" lang="en-US" sz="2600" u="none" cap="none" strike="noStrike">
                <a:solidFill>
                  <a:srgbClr val="F79646"/>
                </a:solidFill>
                <a:latin typeface="Belleza"/>
                <a:ea typeface="Belleza"/>
                <a:cs typeface="Belleza"/>
                <a:sym typeface="Belleza"/>
              </a:rPr>
              <a:t>“Texting is something I start before I realize I’m doing it.”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518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 b="0" baseline="0" i="0" sz="2600" u="none" cap="none" strike="noStrike">
              <a:solidFill>
                <a:srgbClr val="F79646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2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6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Not at all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52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6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Slightly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52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6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Somewhat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52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6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Mostly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52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6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Completely</a:t>
            </a:r>
          </a:p>
        </p:txBody>
      </p:sp>
      <p:sp>
        <p:nvSpPr>
          <p:cNvPr id="416" name="Shape 416"/>
          <p:cNvSpPr txBox="1"/>
          <p:nvPr>
            <p:ph idx="4" type="body"/>
          </p:nvPr>
        </p:nvSpPr>
        <p:spPr>
          <a:xfrm>
            <a:off x="3274739" y="1526301"/>
            <a:ext cx="499293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4F81BD"/>
              </a:buClr>
              <a:buSzPct val="25000"/>
              <a:buFont typeface="Arial"/>
              <a:buNone/>
            </a:pPr>
            <a:r>
              <a:rPr b="1" baseline="0" i="0" lang="en-US" sz="3000" u="none" cap="none" strike="noStrike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rPr>
              <a:t>AUTOMATICITY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Shape 4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3081" r="23082" t="0"/>
          <a:stretch/>
        </p:blipFill>
        <p:spPr>
          <a:xfrm>
            <a:off x="457200" y="2174875"/>
            <a:ext cx="2127249" cy="395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14064" l="0" r="0" t="14064"/>
          <a:stretch/>
        </p:blipFill>
        <p:spPr>
          <a:xfrm>
            <a:off x="3275013" y="2165350"/>
            <a:ext cx="4992687" cy="3960813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/>
          <p:nvPr/>
        </p:nvSpPr>
        <p:spPr>
          <a:xfrm>
            <a:off x="3274739" y="3183627"/>
            <a:ext cx="4992664" cy="2061936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953F"/>
              </a:gs>
              <a:gs pos="100000">
                <a:srgbClr val="FFE3CB"/>
              </a:gs>
            </a:gsLst>
            <a:lin ang="16200000" scaled="0"/>
          </a:gradFill>
          <a:ln cap="flat" w="9525">
            <a:solidFill>
              <a:srgbClr val="F692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1800" u="none" cap="none" strike="noStrike">
                <a:solidFill>
                  <a:schemeClr val="lt1"/>
                </a:solidFill>
                <a:latin typeface="Belleza"/>
                <a:ea typeface="Belleza"/>
                <a:cs typeface="Belleza"/>
                <a:sym typeface="Belleza"/>
              </a:rPr>
              <a:t>Less 						More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1800" u="none" cap="none" strike="noStrike">
                <a:solidFill>
                  <a:schemeClr val="lt1"/>
                </a:solidFill>
                <a:latin typeface="Belleza"/>
                <a:ea typeface="Belleza"/>
                <a:cs typeface="Belleza"/>
                <a:sym typeface="Belleza"/>
              </a:rPr>
              <a:t>Automatic				Automatic</a:t>
            </a:r>
          </a:p>
        </p:txBody>
      </p:sp>
      <p:sp>
        <p:nvSpPr>
          <p:cNvPr id="425" name="Shape 425"/>
          <p:cNvSpPr/>
          <p:nvPr/>
        </p:nvSpPr>
        <p:spPr>
          <a:xfrm>
            <a:off x="457200" y="2165350"/>
            <a:ext cx="2127249" cy="3931512"/>
          </a:xfrm>
          <a:prstGeom prst="up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E"/>
              </a:gs>
              <a:gs pos="100000">
                <a:srgbClr val="BFDCFF"/>
              </a:gs>
            </a:gsLst>
            <a:lin ang="16200000" scaled="0"/>
          </a:gra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Shape 426"/>
          <p:cNvSpPr/>
          <p:nvPr/>
        </p:nvSpPr>
        <p:spPr>
          <a:xfrm>
            <a:off x="1118754" y="5031123"/>
            <a:ext cx="808217" cy="851298"/>
          </a:xfrm>
          <a:prstGeom prst="mathMinus">
            <a:avLst>
              <a:gd fmla="val 23520" name="adj1"/>
            </a:avLst>
          </a:prstGeom>
          <a:solidFill>
            <a:schemeClr val="lt1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Shape 427"/>
          <p:cNvSpPr/>
          <p:nvPr/>
        </p:nvSpPr>
        <p:spPr>
          <a:xfrm>
            <a:off x="1118754" y="2541692"/>
            <a:ext cx="808217" cy="922360"/>
          </a:xfrm>
          <a:prstGeom prst="mathPlus">
            <a:avLst>
              <a:gd fmla="val 23520" name="adj1"/>
            </a:avLst>
          </a:prstGeom>
          <a:solidFill>
            <a:srgbClr val="FFFFFF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Shape 428"/>
          <p:cNvSpPr txBox="1"/>
          <p:nvPr>
            <p:ph idx="3" type="body"/>
          </p:nvPr>
        </p:nvSpPr>
        <p:spPr>
          <a:xfrm>
            <a:off x="457200" y="1535112"/>
            <a:ext cx="237010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1" baseline="0" i="0" lang="en-US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sp>
        <p:nvSpPr>
          <p:cNvPr id="429" name="Shape 429"/>
          <p:cNvSpPr txBox="1"/>
          <p:nvPr>
            <p:ph idx="4" type="body"/>
          </p:nvPr>
        </p:nvSpPr>
        <p:spPr>
          <a:xfrm>
            <a:off x="3274739" y="1526301"/>
            <a:ext cx="499293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4F81BD"/>
              </a:buClr>
              <a:buSzPct val="25000"/>
              <a:buFont typeface="Arial"/>
              <a:buNone/>
            </a:pPr>
            <a:r>
              <a:rPr b="1" baseline="0" i="0" lang="en-US" sz="3000" u="none" cap="none" strike="noStrike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rPr>
              <a:t>AUTOMATICITY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4091821" y="3566312"/>
            <a:ext cx="432569" cy="952670"/>
          </a:xfrm>
          <a:prstGeom prst="up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953F"/>
              </a:gs>
              <a:gs pos="100000">
                <a:srgbClr val="FFE3CB"/>
              </a:gs>
            </a:gsLst>
            <a:lin ang="16200000" scaled="0"/>
          </a:gradFill>
          <a:ln cap="flat" w="9525">
            <a:solidFill>
              <a:srgbClr val="F692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6" name="Shape 436"/>
          <p:cNvGrpSpPr/>
          <p:nvPr/>
        </p:nvGrpSpPr>
        <p:grpSpPr>
          <a:xfrm>
            <a:off x="1164365" y="163770"/>
            <a:ext cx="6370106" cy="3331958"/>
            <a:chOff x="3399" y="463187"/>
            <a:chExt cx="6370106" cy="3331958"/>
          </a:xfrm>
        </p:grpSpPr>
        <p:sp>
          <p:nvSpPr>
            <p:cNvPr id="437" name="Shape 437"/>
            <p:cNvSpPr/>
            <p:nvPr/>
          </p:nvSpPr>
          <p:spPr>
            <a:xfrm>
              <a:off x="2182097" y="1782435"/>
              <a:ext cx="2012709" cy="2012709"/>
            </a:xfrm>
            <a:prstGeom prst="ellipse">
              <a:avLst/>
            </a:prstGeom>
            <a:gradFill>
              <a:gsLst>
                <a:gs pos="0">
                  <a:srgbClr val="D23F3B"/>
                </a:gs>
                <a:gs pos="100000">
                  <a:srgbClr val="FFC2B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38" name="Shape 438"/>
            <p:cNvSpPr txBox="1"/>
            <p:nvPr/>
          </p:nvSpPr>
          <p:spPr>
            <a:xfrm>
              <a:off x="2476851" y="2077191"/>
              <a:ext cx="1423200" cy="14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950" lIns="20950" rIns="20950" tIns="2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1155"/>
                </a:spcAft>
                <a:buSzPct val="25000"/>
                <a:buNone/>
              </a:pPr>
              <a:r>
                <a:rPr b="0" baseline="0" i="0" lang="en-US" sz="3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Texting while Driving</a:t>
              </a:r>
            </a:p>
          </p:txBody>
        </p:sp>
        <p:sp>
          <p:nvSpPr>
            <p:cNvPr id="439" name="Shape 439"/>
            <p:cNvSpPr/>
            <p:nvPr/>
          </p:nvSpPr>
          <p:spPr>
            <a:xfrm rot="-8700000">
              <a:off x="812908" y="1405933"/>
              <a:ext cx="1620457" cy="573621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FF953F"/>
                </a:gs>
                <a:gs pos="100000">
                  <a:srgbClr val="FFE3CB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3399" y="463187"/>
              <a:ext cx="1912074" cy="152966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F953F"/>
                </a:gs>
                <a:gs pos="100000">
                  <a:srgbClr val="FFE3CB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1" name="Shape 441"/>
            <p:cNvSpPr txBox="1"/>
            <p:nvPr/>
          </p:nvSpPr>
          <p:spPr>
            <a:xfrm>
              <a:off x="48201" y="507989"/>
              <a:ext cx="1822471" cy="1440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25" lIns="47625" rIns="47625" tIns="4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875"/>
                </a:spcAft>
                <a:buSzPct val="25000"/>
                <a:buNone/>
              </a:pPr>
              <a:r>
                <a:rPr b="0" baseline="0" i="0" lang="en-US" sz="2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Automaticity</a:t>
              </a:r>
            </a:p>
          </p:txBody>
        </p:sp>
        <p:sp>
          <p:nvSpPr>
            <p:cNvPr id="442" name="Shape 442"/>
            <p:cNvSpPr/>
            <p:nvPr/>
          </p:nvSpPr>
          <p:spPr>
            <a:xfrm rot="-2099999">
              <a:off x="3943539" y="1405934"/>
              <a:ext cx="1620457" cy="573621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3E7FCE"/>
                </a:gs>
                <a:gs pos="100000">
                  <a:srgbClr val="BFDCF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4461430" y="463187"/>
              <a:ext cx="1912074" cy="152966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3E7FCE"/>
                </a:gs>
                <a:gs pos="100000">
                  <a:srgbClr val="BFDCF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4" name="Shape 444"/>
            <p:cNvSpPr txBox="1"/>
            <p:nvPr/>
          </p:nvSpPr>
          <p:spPr>
            <a:xfrm>
              <a:off x="4506232" y="507989"/>
              <a:ext cx="1822471" cy="1440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25" lIns="47625" rIns="47625" tIns="4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875"/>
                </a:spcAft>
                <a:buSzPct val="25000"/>
                <a:buNone/>
              </a:pPr>
              <a:r>
                <a:rPr b="0" baseline="0" i="0" lang="en-US" sz="2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Frequency</a:t>
              </a:r>
            </a:p>
          </p:txBody>
        </p:sp>
      </p:grpSp>
      <p:grpSp>
        <p:nvGrpSpPr>
          <p:cNvPr id="445" name="Shape 445"/>
          <p:cNvGrpSpPr/>
          <p:nvPr/>
        </p:nvGrpSpPr>
        <p:grpSpPr>
          <a:xfrm>
            <a:off x="2432478" y="4053720"/>
            <a:ext cx="3698629" cy="2622827"/>
            <a:chOff x="415122" y="153665"/>
            <a:chExt cx="3698629" cy="2622827"/>
          </a:xfrm>
        </p:grpSpPr>
        <p:sp>
          <p:nvSpPr>
            <p:cNvPr id="446" name="Shape 446"/>
            <p:cNvSpPr/>
            <p:nvPr/>
          </p:nvSpPr>
          <p:spPr>
            <a:xfrm>
              <a:off x="1669546" y="153665"/>
              <a:ext cx="1191466" cy="1191466"/>
            </a:xfrm>
            <a:prstGeom prst="ellipse">
              <a:avLst/>
            </a:prstGeom>
            <a:gradFill>
              <a:gsLst>
                <a:gs pos="0">
                  <a:srgbClr val="38B7D9"/>
                </a:gs>
                <a:gs pos="100000">
                  <a:srgbClr val="C1F1FE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7" name="Shape 447"/>
            <p:cNvSpPr txBox="1"/>
            <p:nvPr/>
          </p:nvSpPr>
          <p:spPr>
            <a:xfrm>
              <a:off x="1844032" y="328151"/>
              <a:ext cx="842494" cy="8424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" lIns="9525" rIns="9525" tIns="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525"/>
                </a:spcAft>
                <a:buSzPct val="25000"/>
                <a:buNone/>
              </a:pPr>
              <a:r>
                <a:rPr b="0" baseline="0" i="0" lang="en-US" sz="1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Intentions</a:t>
              </a:r>
            </a:p>
          </p:txBody>
        </p:sp>
        <p:sp>
          <p:nvSpPr>
            <p:cNvPr id="448" name="Shape 448"/>
            <p:cNvSpPr/>
            <p:nvPr/>
          </p:nvSpPr>
          <p:spPr>
            <a:xfrm rot="3047913">
              <a:off x="2442430" y="1627212"/>
              <a:ext cx="1354586" cy="339567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ED4ED"/>
                </a:gs>
                <a:gs pos="100000">
                  <a:srgbClr val="EAF3F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9" name="Shape 449"/>
            <p:cNvSpPr/>
            <p:nvPr/>
          </p:nvSpPr>
          <p:spPr>
            <a:xfrm>
              <a:off x="2981858" y="1869093"/>
              <a:ext cx="1131893" cy="90551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38B7D9"/>
                </a:gs>
                <a:gs pos="100000">
                  <a:srgbClr val="C1F1FE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50" name="Shape 450"/>
            <p:cNvSpPr txBox="1"/>
            <p:nvPr/>
          </p:nvSpPr>
          <p:spPr>
            <a:xfrm>
              <a:off x="3008381" y="1895616"/>
              <a:ext cx="1078849" cy="85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rIns="34275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Norms</a:t>
              </a:r>
            </a:p>
          </p:txBody>
        </p:sp>
        <p:sp>
          <p:nvSpPr>
            <p:cNvPr id="451" name="Shape 451"/>
            <p:cNvSpPr/>
            <p:nvPr/>
          </p:nvSpPr>
          <p:spPr>
            <a:xfrm rot="5396445">
              <a:off x="1804037" y="1691560"/>
              <a:ext cx="924781" cy="339566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ACBFE2"/>
                </a:gs>
                <a:gs pos="100000">
                  <a:srgbClr val="EAF3F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1700960" y="1870978"/>
              <a:ext cx="1131893" cy="90551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38B7D9"/>
                </a:gs>
                <a:gs pos="100000">
                  <a:srgbClr val="C1F1FE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53" name="Shape 453"/>
            <p:cNvSpPr txBox="1"/>
            <p:nvPr/>
          </p:nvSpPr>
          <p:spPr>
            <a:xfrm>
              <a:off x="1727483" y="1897500"/>
              <a:ext cx="1078849" cy="85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rIns="34275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Attitudes</a:t>
              </a:r>
            </a:p>
          </p:txBody>
        </p:sp>
        <p:sp>
          <p:nvSpPr>
            <p:cNvPr id="454" name="Shape 454"/>
            <p:cNvSpPr/>
            <p:nvPr/>
          </p:nvSpPr>
          <p:spPr>
            <a:xfrm rot="7752278">
              <a:off x="731447" y="1628197"/>
              <a:ext cx="1356972" cy="339566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ED4ED"/>
                </a:gs>
                <a:gs pos="100000">
                  <a:srgbClr val="EAF3F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415122" y="1870978"/>
              <a:ext cx="1131893" cy="90551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38B7D9"/>
                </a:gs>
                <a:gs pos="100000">
                  <a:srgbClr val="C1F1FE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56" name="Shape 456"/>
            <p:cNvSpPr txBox="1"/>
            <p:nvPr/>
          </p:nvSpPr>
          <p:spPr>
            <a:xfrm>
              <a:off x="441643" y="1897500"/>
              <a:ext cx="1078849" cy="852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rIns="34275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Behavioral Control</a:t>
              </a:r>
            </a:p>
          </p:txBody>
        </p:sp>
      </p:grpSp>
      <p:sp>
        <p:nvSpPr>
          <p:cNvPr id="457" name="Shape 457"/>
          <p:cNvSpPr/>
          <p:nvPr/>
        </p:nvSpPr>
        <p:spPr>
          <a:xfrm>
            <a:off x="3741317" y="652520"/>
            <a:ext cx="1244446" cy="465314"/>
          </a:xfrm>
          <a:prstGeom prst="leftRightArrow">
            <a:avLst>
              <a:gd fmla="val 56961" name="adj1"/>
              <a:gd fmla="val 50000" name="adj2"/>
            </a:avLst>
          </a:prstGeom>
          <a:solidFill>
            <a:schemeClr val="lt1"/>
          </a:solidFill>
          <a:ln cap="flat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5380130" y="2351798"/>
            <a:ext cx="1050063" cy="498153"/>
          </a:xfrm>
          <a:prstGeom prst="lef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8B7D9"/>
              </a:gs>
              <a:gs pos="100000">
                <a:srgbClr val="C1F1FE"/>
              </a:gs>
            </a:gsLst>
            <a:lin ang="16200000" scaled="0"/>
          </a:gradFill>
          <a:ln cap="flat" w="9525">
            <a:solidFill>
              <a:srgbClr val="45AAC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5825419" y="1807180"/>
            <a:ext cx="1908556" cy="153583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38B7D9"/>
              </a:gs>
              <a:gs pos="100000">
                <a:srgbClr val="C1F1FE"/>
              </a:gs>
            </a:gsLst>
            <a:lin ang="16200000" scaled="0"/>
          </a:gradFill>
          <a:ln cap="flat" w="9525">
            <a:solidFill>
              <a:srgbClr val="45AAC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Confidence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b="1" baseline="0" i="0" lang="en-US" sz="4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</a:p>
        </p:txBody>
      </p:sp>
      <p:graphicFrame>
        <p:nvGraphicFramePr>
          <p:cNvPr id="466" name="Shape 466"/>
          <p:cNvGraphicFramePr/>
          <p:nvPr/>
        </p:nvGraphicFramePr>
        <p:xfrm>
          <a:off x="457200" y="160019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{863DD221-6309-4437-AF0F-4496114FFB75}</a:tableStyleId>
              </a:tblPr>
              <a:tblGrid>
                <a:gridCol w="3860800"/>
                <a:gridCol w="2088450"/>
                <a:gridCol w="2088100"/>
              </a:tblGrid>
              <a:tr h="443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solidFill>
                            <a:schemeClr val="dk1"/>
                          </a:solidFill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VARIABLE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Merriweather Sans"/>
                        <a:buNone/>
                      </a:pPr>
                      <a:r>
                        <a:rPr baseline="0" lang="en-US" sz="2400" u="none" cap="none" strike="noStrike">
                          <a:solidFill>
                            <a:schemeClr val="dk1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β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i="1" lang="en-US" sz="2400" u="none" cap="none" strike="noStrike">
                          <a:solidFill>
                            <a:schemeClr val="dk1"/>
                          </a:solidFill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t</a:t>
                      </a:r>
                      <a:r>
                        <a:rPr baseline="0" lang="en-US" sz="2400" u="none" cap="none" strike="noStrike">
                          <a:solidFill>
                            <a:schemeClr val="dk1"/>
                          </a:solidFill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 VALUE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43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GENDER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.03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0.65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43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AGE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-.05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-1.09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443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CONFIDENCE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.19**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4.47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92CCDC"/>
                    </a:solidFill>
                  </a:tcPr>
                </a:tc>
              </a:tr>
              <a:tr h="443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FREQUENCY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.18**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3.88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538CD5"/>
                    </a:solidFill>
                  </a:tcPr>
                </a:tc>
              </a:tr>
              <a:tr h="443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AUTOMATICITY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.25**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5.48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B2A0C7"/>
                    </a:solidFill>
                  </a:tcPr>
                </a:tc>
              </a:tr>
              <a:tr h="443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CONSIOUS NORMS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.41**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9.19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ABF8E"/>
                    </a:solidFill>
                  </a:tcPr>
                </a:tc>
              </a:tr>
              <a:tr h="443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CONSCIOUS ATTITUDES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.07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1.45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lt1"/>
                    </a:solidFill>
                  </a:tcPr>
                </a:tc>
              </a:tr>
              <a:tr h="443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CONSCIOUS CONTROL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.02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0.48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lt1"/>
                    </a:solidFill>
                  </a:tcPr>
                </a:tc>
              </a:tr>
              <a:tr h="443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TOTAL R</a:t>
                      </a:r>
                      <a:r>
                        <a:rPr b="1" baseline="3000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2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baseline="0" lang="en-US" sz="24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37.9**</a:t>
                      </a:r>
                    </a:p>
                  </a:txBody>
                  <a:tcPr marT="45725" marB="45725" marR="91450" marL="91450">
                    <a:lnL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</a:tbl>
          </a:graphicData>
        </a:graphic>
      </p:graphicFrame>
      <p:sp>
        <p:nvSpPr>
          <p:cNvPr id="467" name="Shape 46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Shape 474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PERSONALITY TRAITS</a:t>
            </a:r>
          </a:p>
        </p:txBody>
      </p:sp>
      <p:sp>
        <p:nvSpPr>
          <p:cNvPr id="475" name="Shape 47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PERSONALITY TRAITS</a:t>
            </a:r>
          </a:p>
        </p:txBody>
      </p:sp>
      <p:sp>
        <p:nvSpPr>
          <p:cNvPr id="483" name="Shape 48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484" name="Shape 484"/>
          <p:cNvSpPr/>
          <p:nvPr/>
        </p:nvSpPr>
        <p:spPr>
          <a:xfrm>
            <a:off x="224366" y="2040463"/>
            <a:ext cx="3649132" cy="3640667"/>
          </a:xfrm>
          <a:prstGeom prst="ellipse">
            <a:avLst/>
          </a:prstGeom>
          <a:gradFill>
            <a:gsLst>
              <a:gs pos="0">
                <a:srgbClr val="3E7FCE"/>
              </a:gs>
              <a:gs pos="100000">
                <a:srgbClr val="BFDCFF"/>
              </a:gs>
            </a:gsLst>
            <a:lin ang="16200000" scaled="0"/>
          </a:gra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AUTOMATIC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HABIT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ORIENTATION</a:t>
            </a:r>
          </a:p>
        </p:txBody>
      </p:sp>
      <p:sp>
        <p:nvSpPr>
          <p:cNvPr id="485" name="Shape 485"/>
          <p:cNvSpPr/>
          <p:nvPr/>
        </p:nvSpPr>
        <p:spPr>
          <a:xfrm rot="5400000">
            <a:off x="6639986" y="3406070"/>
            <a:ext cx="3809999" cy="935573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953F"/>
              </a:gs>
              <a:gs pos="100000">
                <a:srgbClr val="FFE3CB"/>
              </a:gs>
            </a:gsLst>
            <a:lin ang="16200000" scaled="0"/>
          </a:gradFill>
          <a:ln cap="flat" w="9525">
            <a:solidFill>
              <a:srgbClr val="F692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DEGREE</a:t>
            </a:r>
          </a:p>
        </p:txBody>
      </p:sp>
      <p:sp>
        <p:nvSpPr>
          <p:cNvPr id="486" name="Shape 486"/>
          <p:cNvSpPr/>
          <p:nvPr/>
        </p:nvSpPr>
        <p:spPr>
          <a:xfrm>
            <a:off x="4662714" y="3846278"/>
            <a:ext cx="3414486" cy="1834851"/>
          </a:xfrm>
          <a:prstGeom prst="ellipse">
            <a:avLst/>
          </a:prstGeom>
          <a:solidFill>
            <a:schemeClr val="accent4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MINDFULNESS</a:t>
            </a:r>
          </a:p>
        </p:txBody>
      </p:sp>
      <p:sp>
        <p:nvSpPr>
          <p:cNvPr id="487" name="Shape 487"/>
          <p:cNvSpPr/>
          <p:nvPr/>
        </p:nvSpPr>
        <p:spPr>
          <a:xfrm>
            <a:off x="4662714" y="1968857"/>
            <a:ext cx="3414486" cy="1834851"/>
          </a:xfrm>
          <a:prstGeom prst="ellipse">
            <a:avLst/>
          </a:prstGeom>
          <a:solidFill>
            <a:schemeClr val="accent5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SELF-CONTROL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Shape 494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PERSONALITY TRAITS</a:t>
            </a:r>
          </a:p>
        </p:txBody>
      </p:sp>
      <p:sp>
        <p:nvSpPr>
          <p:cNvPr id="495" name="Shape 49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496" name="Shape 496"/>
          <p:cNvSpPr/>
          <p:nvPr/>
        </p:nvSpPr>
        <p:spPr>
          <a:xfrm>
            <a:off x="224366" y="2040463"/>
            <a:ext cx="3649132" cy="3640667"/>
          </a:xfrm>
          <a:prstGeom prst="ellipse">
            <a:avLst/>
          </a:prstGeom>
          <a:gradFill>
            <a:gsLst>
              <a:gs pos="0">
                <a:srgbClr val="3E7FCE"/>
              </a:gs>
              <a:gs pos="100000">
                <a:srgbClr val="BFDCFF"/>
              </a:gs>
            </a:gsLst>
            <a:lin ang="16200000" scaled="0"/>
          </a:gra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AUTOMATIC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HABIT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ORIENTATION</a:t>
            </a:r>
          </a:p>
        </p:txBody>
      </p:sp>
      <p:sp>
        <p:nvSpPr>
          <p:cNvPr id="497" name="Shape 497"/>
          <p:cNvSpPr/>
          <p:nvPr/>
        </p:nvSpPr>
        <p:spPr>
          <a:xfrm rot="5400000">
            <a:off x="6639986" y="3406070"/>
            <a:ext cx="3809999" cy="935573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953F"/>
              </a:gs>
              <a:gs pos="100000">
                <a:srgbClr val="FFE3CB"/>
              </a:gs>
            </a:gsLst>
            <a:lin ang="16200000" scaled="0"/>
          </a:gradFill>
          <a:ln cap="flat" w="9525">
            <a:solidFill>
              <a:srgbClr val="F692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DEGREE</a:t>
            </a:r>
          </a:p>
        </p:txBody>
      </p:sp>
      <p:sp>
        <p:nvSpPr>
          <p:cNvPr id="498" name="Shape 498"/>
          <p:cNvSpPr/>
          <p:nvPr/>
        </p:nvSpPr>
        <p:spPr>
          <a:xfrm>
            <a:off x="3841137" y="2757140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EDBFF"/>
              </a:gs>
              <a:gs pos="35000">
                <a:srgbClr val="D1E5FE"/>
              </a:gs>
              <a:gs pos="100000">
                <a:srgbClr val="EEF5FF"/>
              </a:gs>
            </a:gsLst>
            <a:lin ang="16200000" scaled="0"/>
          </a:gra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3841137" y="4379112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EDBFF"/>
              </a:gs>
              <a:gs pos="35000">
                <a:srgbClr val="D1E5FE"/>
              </a:gs>
              <a:gs pos="100000">
                <a:srgbClr val="EEF5FF"/>
              </a:gs>
            </a:gsLst>
            <a:lin ang="16200000" scaled="0"/>
          </a:gra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4662714" y="3846278"/>
            <a:ext cx="3414486" cy="1834851"/>
          </a:xfrm>
          <a:prstGeom prst="ellipse">
            <a:avLst/>
          </a:prstGeom>
          <a:solidFill>
            <a:schemeClr val="accent4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MINDFULNESS</a:t>
            </a:r>
          </a:p>
        </p:txBody>
      </p:sp>
      <p:sp>
        <p:nvSpPr>
          <p:cNvPr id="501" name="Shape 501"/>
          <p:cNvSpPr/>
          <p:nvPr/>
        </p:nvSpPr>
        <p:spPr>
          <a:xfrm>
            <a:off x="4662714" y="1968857"/>
            <a:ext cx="3414486" cy="1834851"/>
          </a:xfrm>
          <a:prstGeom prst="ellipse">
            <a:avLst/>
          </a:prstGeom>
          <a:solidFill>
            <a:schemeClr val="accent5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SELF-CONTROL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/>
          <p:nvPr/>
        </p:nvSpPr>
        <p:spPr>
          <a:xfrm>
            <a:off x="719666" y="2352597"/>
            <a:ext cx="2280210" cy="644424"/>
          </a:xfrm>
          <a:prstGeom prst="rect">
            <a:avLst/>
          </a:prstGeom>
          <a:solidFill>
            <a:srgbClr val="F79646"/>
          </a:solidFill>
          <a:ln cap="flat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AUTOMATIC</a:t>
            </a:r>
          </a:p>
        </p:txBody>
      </p:sp>
      <p:sp>
        <p:nvSpPr>
          <p:cNvPr id="508" name="Shape 508"/>
          <p:cNvSpPr/>
          <p:nvPr/>
        </p:nvSpPr>
        <p:spPr>
          <a:xfrm>
            <a:off x="719666" y="3925369"/>
            <a:ext cx="2280210" cy="644424"/>
          </a:xfrm>
          <a:prstGeom prst="rect">
            <a:avLst/>
          </a:prstGeom>
          <a:solidFill>
            <a:srgbClr val="F79646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IMMERSION</a:t>
            </a:r>
          </a:p>
        </p:txBody>
      </p:sp>
      <p:cxnSp>
        <p:nvCxnSpPr>
          <p:cNvPr id="509" name="Shape 509"/>
          <p:cNvCxnSpPr>
            <a:stCxn id="507" idx="3"/>
          </p:cNvCxnSpPr>
          <p:nvPr/>
        </p:nvCxnSpPr>
        <p:spPr>
          <a:xfrm flipH="1" rot="10800000">
            <a:off x="2999877" y="1992909"/>
            <a:ext cx="2070000" cy="681900"/>
          </a:xfrm>
          <a:prstGeom prst="straightConnector1">
            <a:avLst/>
          </a:prstGeom>
          <a:noFill/>
          <a:ln cap="flat" w="381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510" name="Shape 510"/>
          <p:cNvCxnSpPr>
            <a:stCxn id="507" idx="3"/>
          </p:cNvCxnSpPr>
          <p:nvPr/>
        </p:nvCxnSpPr>
        <p:spPr>
          <a:xfrm>
            <a:off x="2999877" y="2674809"/>
            <a:ext cx="2070000" cy="747600"/>
          </a:xfrm>
          <a:prstGeom prst="straightConnector1">
            <a:avLst/>
          </a:prstGeom>
          <a:noFill/>
          <a:ln cap="flat" w="381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grpSp>
        <p:nvGrpSpPr>
          <p:cNvPr id="511" name="Shape 511"/>
          <p:cNvGrpSpPr/>
          <p:nvPr/>
        </p:nvGrpSpPr>
        <p:grpSpPr>
          <a:xfrm>
            <a:off x="5156346" y="3100153"/>
            <a:ext cx="3282099" cy="662192"/>
            <a:chOff x="5156346" y="2350341"/>
            <a:chExt cx="3282099" cy="662192"/>
          </a:xfrm>
        </p:grpSpPr>
        <p:sp>
          <p:nvSpPr>
            <p:cNvPr id="512" name="Shape 512"/>
            <p:cNvSpPr/>
            <p:nvPr/>
          </p:nvSpPr>
          <p:spPr>
            <a:xfrm>
              <a:off x="5156346" y="2350341"/>
              <a:ext cx="2280210" cy="644424"/>
            </a:xfrm>
            <a:prstGeom prst="rect">
              <a:avLst/>
            </a:prstGeom>
            <a:solidFill>
              <a:srgbClr val="8064A2"/>
            </a:solidFill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MINDFUL</a:t>
              </a:r>
            </a:p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AWARE</a:t>
              </a:r>
            </a:p>
          </p:txBody>
        </p:sp>
        <p:sp>
          <p:nvSpPr>
            <p:cNvPr id="513" name="Shape 513"/>
            <p:cNvSpPr/>
            <p:nvPr/>
          </p:nvSpPr>
          <p:spPr>
            <a:xfrm>
              <a:off x="7803445" y="2379769"/>
              <a:ext cx="635000" cy="632763"/>
            </a:xfrm>
            <a:prstGeom prst="ellipse">
              <a:avLst/>
            </a:prstGeom>
            <a:noFill/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</a:t>
              </a:r>
            </a:p>
          </p:txBody>
        </p:sp>
        <p:cxnSp>
          <p:nvCxnSpPr>
            <p:cNvPr id="514" name="Shape 514"/>
            <p:cNvCxnSpPr/>
            <p:nvPr/>
          </p:nvCxnSpPr>
          <p:spPr>
            <a:xfrm rot="10800000">
              <a:off x="7436556" y="2702342"/>
              <a:ext cx="366888" cy="0"/>
            </a:xfrm>
            <a:prstGeom prst="straightConnector1">
              <a:avLst/>
            </a:prstGeom>
            <a:noFill/>
            <a:ln cap="flat" w="127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</p:spPr>
        </p:cxnSp>
      </p:grpSp>
      <p:grpSp>
        <p:nvGrpSpPr>
          <p:cNvPr id="515" name="Shape 515"/>
          <p:cNvGrpSpPr/>
          <p:nvPr/>
        </p:nvGrpSpPr>
        <p:grpSpPr>
          <a:xfrm>
            <a:off x="5156346" y="6018532"/>
            <a:ext cx="3282099" cy="661017"/>
            <a:chOff x="5156346" y="3915303"/>
            <a:chExt cx="3282099" cy="661017"/>
          </a:xfrm>
        </p:grpSpPr>
        <p:sp>
          <p:nvSpPr>
            <p:cNvPr id="516" name="Shape 516"/>
            <p:cNvSpPr/>
            <p:nvPr/>
          </p:nvSpPr>
          <p:spPr>
            <a:xfrm>
              <a:off x="5156346" y="3931896"/>
              <a:ext cx="2280210" cy="644424"/>
            </a:xfrm>
            <a:prstGeom prst="rect">
              <a:avLst/>
            </a:prstGeom>
            <a:solidFill>
              <a:srgbClr val="FFFFFF"/>
            </a:solidFill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MINDFUL</a:t>
              </a:r>
            </a:p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OBSERVE</a:t>
              </a:r>
            </a:p>
          </p:txBody>
        </p:sp>
        <p:sp>
          <p:nvSpPr>
            <p:cNvPr id="517" name="Shape 517"/>
            <p:cNvSpPr/>
            <p:nvPr/>
          </p:nvSpPr>
          <p:spPr>
            <a:xfrm>
              <a:off x="7803445" y="3915303"/>
              <a:ext cx="635000" cy="632763"/>
            </a:xfrm>
            <a:prstGeom prst="ellipse">
              <a:avLst/>
            </a:prstGeom>
            <a:noFill/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</a:t>
              </a:r>
            </a:p>
          </p:txBody>
        </p:sp>
        <p:cxnSp>
          <p:nvCxnSpPr>
            <p:cNvPr id="518" name="Shape 518"/>
            <p:cNvCxnSpPr/>
            <p:nvPr/>
          </p:nvCxnSpPr>
          <p:spPr>
            <a:xfrm rot="10800000">
              <a:off x="7436556" y="4237876"/>
              <a:ext cx="366888" cy="0"/>
            </a:xfrm>
            <a:prstGeom prst="straightConnector1">
              <a:avLst/>
            </a:prstGeom>
            <a:noFill/>
            <a:ln cap="flat" w="127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</p:spPr>
        </p:cxnSp>
      </p:grpSp>
      <p:sp>
        <p:nvSpPr>
          <p:cNvPr id="519" name="Shape 519"/>
          <p:cNvSpPr/>
          <p:nvPr/>
        </p:nvSpPr>
        <p:spPr>
          <a:xfrm rot="-5400000">
            <a:off x="123543" y="2682773"/>
            <a:ext cx="1624605" cy="1538667"/>
          </a:xfrm>
          <a:prstGeom prst="arc">
            <a:avLst>
              <a:gd fmla="val 11820938" name="adj1"/>
              <a:gd fmla="val 20640673" name="adj2"/>
            </a:avLst>
          </a:prstGeom>
          <a:noFill/>
          <a:ln cap="flat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0" y="3168013"/>
            <a:ext cx="1009319" cy="644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0.47</a:t>
            </a:r>
          </a:p>
        </p:txBody>
      </p:sp>
      <p:sp>
        <p:nvSpPr>
          <p:cNvPr id="521" name="Shape 521"/>
          <p:cNvSpPr/>
          <p:nvPr/>
        </p:nvSpPr>
        <p:spPr>
          <a:xfrm>
            <a:off x="3886200" y="2523588"/>
            <a:ext cx="711346" cy="644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-0.45</a:t>
            </a:r>
          </a:p>
        </p:txBody>
      </p:sp>
      <p:sp>
        <p:nvSpPr>
          <p:cNvPr id="522" name="Shape 522"/>
          <p:cNvSpPr/>
          <p:nvPr/>
        </p:nvSpPr>
        <p:spPr>
          <a:xfrm>
            <a:off x="3886200" y="1708599"/>
            <a:ext cx="711346" cy="644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-0.23</a:t>
            </a:r>
          </a:p>
        </p:txBody>
      </p:sp>
      <p:grpSp>
        <p:nvGrpSpPr>
          <p:cNvPr id="523" name="Shape 523"/>
          <p:cNvGrpSpPr/>
          <p:nvPr/>
        </p:nvGrpSpPr>
        <p:grpSpPr>
          <a:xfrm>
            <a:off x="5156346" y="1640963"/>
            <a:ext cx="3282099" cy="662193"/>
            <a:chOff x="5156346" y="1423241"/>
            <a:chExt cx="3282099" cy="662193"/>
          </a:xfrm>
        </p:grpSpPr>
        <p:sp>
          <p:nvSpPr>
            <p:cNvPr id="524" name="Shape 524"/>
            <p:cNvSpPr/>
            <p:nvPr/>
          </p:nvSpPr>
          <p:spPr>
            <a:xfrm>
              <a:off x="5156346" y="1423241"/>
              <a:ext cx="2280210" cy="644424"/>
            </a:xfrm>
            <a:prstGeom prst="rect">
              <a:avLst/>
            </a:prstGeom>
            <a:solidFill>
              <a:srgbClr val="FFFFFF"/>
            </a:solidFill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MINDFUL</a:t>
              </a:r>
            </a:p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DESCRIBE</a:t>
              </a:r>
            </a:p>
          </p:txBody>
        </p:sp>
        <p:sp>
          <p:nvSpPr>
            <p:cNvPr id="525" name="Shape 525"/>
            <p:cNvSpPr/>
            <p:nvPr/>
          </p:nvSpPr>
          <p:spPr>
            <a:xfrm>
              <a:off x="7803445" y="1452670"/>
              <a:ext cx="635000" cy="632763"/>
            </a:xfrm>
            <a:prstGeom prst="ellipse">
              <a:avLst/>
            </a:prstGeom>
            <a:noFill/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</a:t>
              </a:r>
            </a:p>
          </p:txBody>
        </p:sp>
        <p:cxnSp>
          <p:nvCxnSpPr>
            <p:cNvPr id="526" name="Shape 526"/>
            <p:cNvCxnSpPr/>
            <p:nvPr/>
          </p:nvCxnSpPr>
          <p:spPr>
            <a:xfrm rot="10800000">
              <a:off x="7436556" y="1775242"/>
              <a:ext cx="366888" cy="0"/>
            </a:xfrm>
            <a:prstGeom prst="straightConnector1">
              <a:avLst/>
            </a:prstGeom>
            <a:noFill/>
            <a:ln cap="flat" w="127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</p:spPr>
        </p:cxnSp>
      </p:grpSp>
      <p:grpSp>
        <p:nvGrpSpPr>
          <p:cNvPr id="527" name="Shape 527"/>
          <p:cNvGrpSpPr/>
          <p:nvPr/>
        </p:nvGrpSpPr>
        <p:grpSpPr>
          <a:xfrm>
            <a:off x="5156346" y="181773"/>
            <a:ext cx="3282099" cy="662193"/>
            <a:chOff x="5156346" y="483441"/>
            <a:chExt cx="3282099" cy="662193"/>
          </a:xfrm>
        </p:grpSpPr>
        <p:sp>
          <p:nvSpPr>
            <p:cNvPr id="528" name="Shape 528"/>
            <p:cNvSpPr/>
            <p:nvPr/>
          </p:nvSpPr>
          <p:spPr>
            <a:xfrm>
              <a:off x="5156346" y="483441"/>
              <a:ext cx="2280210" cy="644424"/>
            </a:xfrm>
            <a:prstGeom prst="rect">
              <a:avLst/>
            </a:prstGeom>
            <a:solidFill>
              <a:srgbClr val="FFFFFF"/>
            </a:solidFill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MINDFUL</a:t>
              </a:r>
            </a:p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NONJUDGE</a:t>
              </a:r>
            </a:p>
          </p:txBody>
        </p:sp>
        <p:sp>
          <p:nvSpPr>
            <p:cNvPr id="529" name="Shape 529"/>
            <p:cNvSpPr/>
            <p:nvPr/>
          </p:nvSpPr>
          <p:spPr>
            <a:xfrm>
              <a:off x="7803445" y="512870"/>
              <a:ext cx="635000" cy="632763"/>
            </a:xfrm>
            <a:prstGeom prst="ellipse">
              <a:avLst/>
            </a:prstGeom>
            <a:noFill/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</a:t>
              </a:r>
            </a:p>
          </p:txBody>
        </p:sp>
        <p:cxnSp>
          <p:nvCxnSpPr>
            <p:cNvPr id="530" name="Shape 530"/>
            <p:cNvCxnSpPr/>
            <p:nvPr/>
          </p:nvCxnSpPr>
          <p:spPr>
            <a:xfrm rot="10800000">
              <a:off x="7436556" y="835442"/>
              <a:ext cx="366888" cy="0"/>
            </a:xfrm>
            <a:prstGeom prst="straightConnector1">
              <a:avLst/>
            </a:prstGeom>
            <a:noFill/>
            <a:ln cap="flat" w="127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</p:spPr>
        </p:cxnSp>
      </p:grpSp>
      <p:grpSp>
        <p:nvGrpSpPr>
          <p:cNvPr id="531" name="Shape 531"/>
          <p:cNvGrpSpPr/>
          <p:nvPr/>
        </p:nvGrpSpPr>
        <p:grpSpPr>
          <a:xfrm>
            <a:off x="5156346" y="4559342"/>
            <a:ext cx="3282099" cy="662192"/>
            <a:chOff x="5156346" y="3147166"/>
            <a:chExt cx="3282099" cy="662192"/>
          </a:xfrm>
        </p:grpSpPr>
        <p:sp>
          <p:nvSpPr>
            <p:cNvPr id="532" name="Shape 532"/>
            <p:cNvSpPr/>
            <p:nvPr/>
          </p:nvSpPr>
          <p:spPr>
            <a:xfrm>
              <a:off x="5156346" y="3147166"/>
              <a:ext cx="2280210" cy="644424"/>
            </a:xfrm>
            <a:prstGeom prst="rect">
              <a:avLst/>
            </a:prstGeom>
            <a:solidFill>
              <a:srgbClr val="FFFFFF"/>
            </a:solidFill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MINDFUL</a:t>
              </a:r>
            </a:p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NONREACT</a:t>
              </a:r>
            </a:p>
          </p:txBody>
        </p:sp>
        <p:sp>
          <p:nvSpPr>
            <p:cNvPr id="533" name="Shape 533"/>
            <p:cNvSpPr/>
            <p:nvPr/>
          </p:nvSpPr>
          <p:spPr>
            <a:xfrm>
              <a:off x="7803445" y="3176594"/>
              <a:ext cx="635000" cy="632763"/>
            </a:xfrm>
            <a:prstGeom prst="ellipse">
              <a:avLst/>
            </a:prstGeom>
            <a:noFill/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</a:t>
              </a:r>
            </a:p>
          </p:txBody>
        </p:sp>
        <p:cxnSp>
          <p:nvCxnSpPr>
            <p:cNvPr id="534" name="Shape 534"/>
            <p:cNvCxnSpPr/>
            <p:nvPr/>
          </p:nvCxnSpPr>
          <p:spPr>
            <a:xfrm rot="10800000">
              <a:off x="7436556" y="3499167"/>
              <a:ext cx="366888" cy="0"/>
            </a:xfrm>
            <a:prstGeom prst="straightConnector1">
              <a:avLst/>
            </a:prstGeom>
            <a:noFill/>
            <a:ln cap="flat" w="127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</p:spPr>
        </p:cxnSp>
      </p:grpSp>
      <p:cxnSp>
        <p:nvCxnSpPr>
          <p:cNvPr id="535" name="Shape 535"/>
          <p:cNvCxnSpPr/>
          <p:nvPr/>
        </p:nvCxnSpPr>
        <p:spPr>
          <a:xfrm flipH="1" rot="10800000">
            <a:off x="2999876" y="609600"/>
            <a:ext cx="2069962" cy="2065209"/>
          </a:xfrm>
          <a:prstGeom prst="straightConnector1">
            <a:avLst/>
          </a:prstGeom>
          <a:noFill/>
          <a:ln cap="flat" w="381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536" name="Shape 536"/>
          <p:cNvCxnSpPr/>
          <p:nvPr/>
        </p:nvCxnSpPr>
        <p:spPr>
          <a:xfrm flipH="1" rot="10800000">
            <a:off x="2999876" y="3543300"/>
            <a:ext cx="2069962" cy="721110"/>
          </a:xfrm>
          <a:prstGeom prst="straightConnector1">
            <a:avLst/>
          </a:prstGeom>
          <a:noFill/>
          <a:ln cap="flat" w="381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537" name="Shape 537"/>
          <p:cNvSpPr/>
          <p:nvPr/>
        </p:nvSpPr>
        <p:spPr>
          <a:xfrm>
            <a:off x="3886200" y="736600"/>
            <a:ext cx="711346" cy="644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-0.27</a:t>
            </a:r>
          </a:p>
        </p:txBody>
      </p:sp>
      <p:sp>
        <p:nvSpPr>
          <p:cNvPr id="538" name="Shape 538"/>
          <p:cNvSpPr/>
          <p:nvPr/>
        </p:nvSpPr>
        <p:spPr>
          <a:xfrm>
            <a:off x="3886200" y="3695703"/>
            <a:ext cx="711346" cy="644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0.15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/>
          <p:nvPr/>
        </p:nvSpPr>
        <p:spPr>
          <a:xfrm>
            <a:off x="5156346" y="2350341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SELF-CONTROL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RESTRAINT</a:t>
            </a:r>
          </a:p>
        </p:txBody>
      </p:sp>
      <p:sp>
        <p:nvSpPr>
          <p:cNvPr id="545" name="Shape 545"/>
          <p:cNvSpPr/>
          <p:nvPr/>
        </p:nvSpPr>
        <p:spPr>
          <a:xfrm>
            <a:off x="5156346" y="3931896"/>
            <a:ext cx="2280210" cy="644424"/>
          </a:xfrm>
          <a:prstGeom prst="rect">
            <a:avLst/>
          </a:prstGeom>
          <a:solidFill>
            <a:srgbClr val="4BACC6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SELF-CONTROL IMPULSIVITY</a:t>
            </a:r>
          </a:p>
        </p:txBody>
      </p:sp>
      <p:cxnSp>
        <p:nvCxnSpPr>
          <p:cNvPr id="546" name="Shape 546"/>
          <p:cNvCxnSpPr/>
          <p:nvPr/>
        </p:nvCxnSpPr>
        <p:spPr>
          <a:xfrm flipH="1" rot="10800000">
            <a:off x="2999876" y="2672553"/>
            <a:ext cx="2031276" cy="2256"/>
          </a:xfrm>
          <a:prstGeom prst="straightConnector1">
            <a:avLst/>
          </a:prstGeom>
          <a:noFill/>
          <a:ln cap="flat" w="381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547" name="Shape 547"/>
          <p:cNvCxnSpPr/>
          <p:nvPr/>
        </p:nvCxnSpPr>
        <p:spPr>
          <a:xfrm>
            <a:off x="2999876" y="2674809"/>
            <a:ext cx="2031276" cy="1477112"/>
          </a:xfrm>
          <a:prstGeom prst="straightConnector1">
            <a:avLst/>
          </a:prstGeom>
          <a:noFill/>
          <a:ln cap="flat" w="381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548" name="Shape 548"/>
          <p:cNvSpPr/>
          <p:nvPr/>
        </p:nvSpPr>
        <p:spPr>
          <a:xfrm>
            <a:off x="7803445" y="2379769"/>
            <a:ext cx="635000" cy="632763"/>
          </a:xfrm>
          <a:prstGeom prst="ellipse">
            <a:avLst/>
          </a:prstGeom>
          <a:noFill/>
          <a:ln cap="flat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</a:p>
        </p:txBody>
      </p:sp>
      <p:cxnSp>
        <p:nvCxnSpPr>
          <p:cNvPr id="549" name="Shape 549"/>
          <p:cNvCxnSpPr/>
          <p:nvPr/>
        </p:nvCxnSpPr>
        <p:spPr>
          <a:xfrm rot="10800000">
            <a:off x="7436556" y="2702342"/>
            <a:ext cx="366888" cy="0"/>
          </a:xfrm>
          <a:prstGeom prst="straightConnector1">
            <a:avLst/>
          </a:pr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550" name="Shape 550"/>
          <p:cNvSpPr/>
          <p:nvPr/>
        </p:nvSpPr>
        <p:spPr>
          <a:xfrm>
            <a:off x="7803445" y="3915303"/>
            <a:ext cx="635000" cy="632763"/>
          </a:xfrm>
          <a:prstGeom prst="ellipse">
            <a:avLst/>
          </a:prstGeom>
          <a:noFill/>
          <a:ln cap="flat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</a:p>
        </p:txBody>
      </p:sp>
      <p:cxnSp>
        <p:nvCxnSpPr>
          <p:cNvPr id="551" name="Shape 551"/>
          <p:cNvCxnSpPr/>
          <p:nvPr/>
        </p:nvCxnSpPr>
        <p:spPr>
          <a:xfrm rot="10800000">
            <a:off x="7436556" y="4237876"/>
            <a:ext cx="366888" cy="0"/>
          </a:xfrm>
          <a:prstGeom prst="straightConnector1">
            <a:avLst/>
          </a:pr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552" name="Shape 552"/>
          <p:cNvSpPr/>
          <p:nvPr/>
        </p:nvSpPr>
        <p:spPr>
          <a:xfrm rot="-5400000">
            <a:off x="123543" y="2682773"/>
            <a:ext cx="1624605" cy="1538667"/>
          </a:xfrm>
          <a:prstGeom prst="arc">
            <a:avLst>
              <a:gd fmla="val 11820938" name="adj1"/>
              <a:gd fmla="val 20640673" name="adj2"/>
            </a:avLst>
          </a:prstGeom>
          <a:noFill/>
          <a:ln cap="flat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3" name="Shape 553"/>
          <p:cNvSpPr/>
          <p:nvPr/>
        </p:nvSpPr>
        <p:spPr>
          <a:xfrm>
            <a:off x="0" y="3168013"/>
            <a:ext cx="1009319" cy="644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0.47</a:t>
            </a:r>
          </a:p>
        </p:txBody>
      </p:sp>
      <p:sp>
        <p:nvSpPr>
          <p:cNvPr id="554" name="Shape 554"/>
          <p:cNvSpPr/>
          <p:nvPr/>
        </p:nvSpPr>
        <p:spPr>
          <a:xfrm>
            <a:off x="2999876" y="2843115"/>
            <a:ext cx="711346" cy="644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0.40</a:t>
            </a:r>
          </a:p>
        </p:txBody>
      </p:sp>
      <p:sp>
        <p:nvSpPr>
          <p:cNvPr id="555" name="Shape 555"/>
          <p:cNvSpPr/>
          <p:nvPr/>
        </p:nvSpPr>
        <p:spPr>
          <a:xfrm>
            <a:off x="2999876" y="2198690"/>
            <a:ext cx="711346" cy="644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-0.22</a:t>
            </a:r>
          </a:p>
        </p:txBody>
      </p:sp>
      <p:sp>
        <p:nvSpPr>
          <p:cNvPr id="556" name="Shape 556"/>
          <p:cNvSpPr txBox="1"/>
          <p:nvPr/>
        </p:nvSpPr>
        <p:spPr>
          <a:xfrm>
            <a:off x="412750" y="235587"/>
            <a:ext cx="83185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Fig. 5 </a:t>
            </a:r>
            <a:r>
              <a:rPr b="0" baseline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Self-Control Path Analysis</a:t>
            </a:r>
          </a:p>
        </p:txBody>
      </p:sp>
      <p:sp>
        <p:nvSpPr>
          <p:cNvPr id="557" name="Shape 557"/>
          <p:cNvSpPr/>
          <p:nvPr/>
        </p:nvSpPr>
        <p:spPr>
          <a:xfrm>
            <a:off x="719666" y="2352597"/>
            <a:ext cx="2280210" cy="644424"/>
          </a:xfrm>
          <a:prstGeom prst="rect">
            <a:avLst/>
          </a:prstGeom>
          <a:solidFill>
            <a:srgbClr val="F79646"/>
          </a:solidFill>
          <a:ln cap="flat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AUTOMATIC</a:t>
            </a:r>
          </a:p>
        </p:txBody>
      </p:sp>
      <p:sp>
        <p:nvSpPr>
          <p:cNvPr id="558" name="Shape 558"/>
          <p:cNvSpPr/>
          <p:nvPr/>
        </p:nvSpPr>
        <p:spPr>
          <a:xfrm>
            <a:off x="719666" y="3925369"/>
            <a:ext cx="2280210" cy="644424"/>
          </a:xfrm>
          <a:prstGeom prst="rect">
            <a:avLst/>
          </a:prstGeom>
          <a:solidFill>
            <a:srgbClr val="F79646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IMMERSION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1812" y="1412000"/>
            <a:ext cx="7365999" cy="38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PERSONALITY TRAITS</a:t>
            </a:r>
          </a:p>
        </p:txBody>
      </p:sp>
      <p:sp>
        <p:nvSpPr>
          <p:cNvPr id="566" name="Shape 56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Shape 573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PERSONALITY TRAITS</a:t>
            </a:r>
          </a:p>
        </p:txBody>
      </p:sp>
      <p:sp>
        <p:nvSpPr>
          <p:cNvPr id="574" name="Shape 574"/>
          <p:cNvSpPr txBox="1"/>
          <p:nvPr>
            <p:ph idx="1" type="body"/>
          </p:nvPr>
        </p:nvSpPr>
        <p:spPr>
          <a:xfrm>
            <a:off x="896875" y="2952950"/>
            <a:ext cx="8029410" cy="3403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ONLINE SURVEY</a:t>
            </a:r>
          </a:p>
          <a:p>
            <a:pPr indent="0" lvl="0" marL="0" marR="0" rtl="0" algn="l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1000 PARTICIPANTS</a:t>
            </a:r>
          </a:p>
          <a:p>
            <a:pPr indent="0" lvl="0" marL="0" marR="0" rtl="0" algn="l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CROSS-SECTIONAL</a:t>
            </a:r>
          </a:p>
          <a:p>
            <a:pPr indent="0" lvl="0" marL="0" marR="0" rtl="0" algn="l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ANAYSIS: OLS REGRESSIONS</a:t>
            </a:r>
          </a:p>
          <a:p>
            <a:pPr indent="0" lvl="0" marL="0" marR="0" rtl="0" algn="l">
              <a:spcBef>
                <a:spcPts val="560"/>
              </a:spcBef>
              <a:buClr>
                <a:srgbClr val="FF0000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rgbClr val="FF0000"/>
                </a:solidFill>
                <a:latin typeface="Belleza"/>
                <a:ea typeface="Belleza"/>
                <a:cs typeface="Belleza"/>
                <a:sym typeface="Belleza"/>
              </a:rPr>
              <a:t>DV1 = TEXTING WHILE DRIVING </a:t>
            </a:r>
          </a:p>
          <a:p>
            <a:pPr indent="0" lvl="0" marL="0" marR="0" rtl="0" algn="l">
              <a:spcBef>
                <a:spcPts val="560"/>
              </a:spcBef>
              <a:buClr>
                <a:srgbClr val="FF0000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rgbClr val="FF0000"/>
                </a:solidFill>
                <a:latin typeface="Belleza"/>
                <a:ea typeface="Belleza"/>
                <a:cs typeface="Belleza"/>
                <a:sym typeface="Belleza"/>
              </a:rPr>
              <a:t>DV2 = TEXTING WHILE WALKING</a:t>
            </a:r>
          </a:p>
        </p:txBody>
      </p:sp>
      <p:sp>
        <p:nvSpPr>
          <p:cNvPr id="575" name="Shape 57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576" name="Shape 576"/>
          <p:cNvSpPr txBox="1"/>
          <p:nvPr>
            <p:ph type="title"/>
          </p:nvPr>
        </p:nvSpPr>
        <p:spPr>
          <a:xfrm>
            <a:off x="457200" y="18099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b="1" baseline="0" i="0" lang="en-US" sz="4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STUDY 2</a:t>
            </a:r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/>
          <p:nvPr/>
        </p:nvSpPr>
        <p:spPr>
          <a:xfrm>
            <a:off x="6660443" y="2030383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TEXTING WHILE WALKING</a:t>
            </a:r>
          </a:p>
        </p:txBody>
      </p:sp>
      <p:sp>
        <p:nvSpPr>
          <p:cNvPr id="583" name="Shape 583"/>
          <p:cNvSpPr/>
          <p:nvPr/>
        </p:nvSpPr>
        <p:spPr>
          <a:xfrm>
            <a:off x="6660443" y="4734721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TEXTING WHILE DRIVING</a:t>
            </a:r>
          </a:p>
        </p:txBody>
      </p:sp>
      <p:sp>
        <p:nvSpPr>
          <p:cNvPr id="584" name="Shape 584"/>
          <p:cNvSpPr/>
          <p:nvPr/>
        </p:nvSpPr>
        <p:spPr>
          <a:xfrm>
            <a:off x="352778" y="2352597"/>
            <a:ext cx="2280210" cy="644424"/>
          </a:xfrm>
          <a:prstGeom prst="rect">
            <a:avLst/>
          </a:prstGeom>
          <a:solidFill>
            <a:schemeClr val="lt1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AUTOMATICITY</a:t>
            </a:r>
          </a:p>
        </p:txBody>
      </p:sp>
      <p:sp>
        <p:nvSpPr>
          <p:cNvPr id="585" name="Shape 585"/>
          <p:cNvSpPr/>
          <p:nvPr/>
        </p:nvSpPr>
        <p:spPr>
          <a:xfrm>
            <a:off x="352778" y="1180470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cxnSp>
        <p:nvCxnSpPr>
          <p:cNvPr id="586" name="Shape 586"/>
          <p:cNvCxnSpPr>
            <a:stCxn id="585" idx="3"/>
            <a:endCxn id="582" idx="1"/>
          </p:cNvCxnSpPr>
          <p:nvPr/>
        </p:nvCxnSpPr>
        <p:spPr>
          <a:xfrm>
            <a:off x="2632988" y="1502683"/>
            <a:ext cx="4027500" cy="849900"/>
          </a:xfrm>
          <a:prstGeom prst="straightConnector1">
            <a:avLst/>
          </a:prstGeom>
          <a:noFill/>
          <a:ln cap="flat" w="5715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587" name="Shape 587"/>
          <p:cNvCxnSpPr>
            <a:stCxn id="585" idx="3"/>
            <a:endCxn id="583" idx="1"/>
          </p:cNvCxnSpPr>
          <p:nvPr/>
        </p:nvCxnSpPr>
        <p:spPr>
          <a:xfrm>
            <a:off x="2632988" y="1502683"/>
            <a:ext cx="4027500" cy="3554400"/>
          </a:xfrm>
          <a:prstGeom prst="straightConnector1">
            <a:avLst/>
          </a:prstGeom>
          <a:noFill/>
          <a:ln cap="flat" w="5715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588" name="Shape 588"/>
          <p:cNvSpPr/>
          <p:nvPr/>
        </p:nvSpPr>
        <p:spPr>
          <a:xfrm>
            <a:off x="2632988" y="6023569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DRIVING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cxnSp>
        <p:nvCxnSpPr>
          <p:cNvPr id="589" name="Shape 589"/>
          <p:cNvCxnSpPr>
            <a:stCxn id="588" idx="0"/>
          </p:cNvCxnSpPr>
          <p:nvPr/>
        </p:nvCxnSpPr>
        <p:spPr>
          <a:xfrm flipH="1" rot="10800000">
            <a:off x="3773093" y="5379169"/>
            <a:ext cx="2887499" cy="644400"/>
          </a:xfrm>
          <a:prstGeom prst="straightConnector1">
            <a:avLst/>
          </a:pr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590" name="Shape 590"/>
          <p:cNvSpPr/>
          <p:nvPr/>
        </p:nvSpPr>
        <p:spPr>
          <a:xfrm>
            <a:off x="2632988" y="206147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WALKING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cxnSp>
        <p:nvCxnSpPr>
          <p:cNvPr id="591" name="Shape 591"/>
          <p:cNvCxnSpPr>
            <a:stCxn id="590" idx="2"/>
          </p:cNvCxnSpPr>
          <p:nvPr/>
        </p:nvCxnSpPr>
        <p:spPr>
          <a:xfrm>
            <a:off x="3773093" y="850572"/>
            <a:ext cx="2887499" cy="1179900"/>
          </a:xfrm>
          <a:prstGeom prst="straightConnector1">
            <a:avLst/>
          </a:pr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592" name="Shape 592"/>
          <p:cNvSpPr/>
          <p:nvPr/>
        </p:nvSpPr>
        <p:spPr>
          <a:xfrm>
            <a:off x="352778" y="3925369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TRAIT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SELF-CONTROL</a:t>
            </a:r>
          </a:p>
        </p:txBody>
      </p:sp>
      <p:sp>
        <p:nvSpPr>
          <p:cNvPr id="593" name="Shape 593"/>
          <p:cNvSpPr/>
          <p:nvPr/>
        </p:nvSpPr>
        <p:spPr>
          <a:xfrm>
            <a:off x="352778" y="5056932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TRAIT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MINDFULNESS</a:t>
            </a:r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/>
        </p:nvSpPr>
        <p:spPr>
          <a:xfrm>
            <a:off x="6660443" y="2030383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TEXTING WHILE WALKING</a:t>
            </a:r>
          </a:p>
        </p:txBody>
      </p:sp>
      <p:sp>
        <p:nvSpPr>
          <p:cNvPr id="600" name="Shape 600"/>
          <p:cNvSpPr/>
          <p:nvPr/>
        </p:nvSpPr>
        <p:spPr>
          <a:xfrm>
            <a:off x="6660443" y="4734721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TEXTING WHILE DRIVING</a:t>
            </a:r>
          </a:p>
        </p:txBody>
      </p:sp>
      <p:sp>
        <p:nvSpPr>
          <p:cNvPr id="601" name="Shape 601"/>
          <p:cNvSpPr/>
          <p:nvPr/>
        </p:nvSpPr>
        <p:spPr>
          <a:xfrm>
            <a:off x="352778" y="2352597"/>
            <a:ext cx="2280210" cy="644424"/>
          </a:xfrm>
          <a:prstGeom prst="rect">
            <a:avLst/>
          </a:prstGeom>
          <a:solidFill>
            <a:schemeClr val="lt1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AUTOMATICITY</a:t>
            </a:r>
          </a:p>
        </p:txBody>
      </p:sp>
      <p:sp>
        <p:nvSpPr>
          <p:cNvPr id="602" name="Shape 602"/>
          <p:cNvSpPr/>
          <p:nvPr/>
        </p:nvSpPr>
        <p:spPr>
          <a:xfrm>
            <a:off x="352778" y="3925369"/>
            <a:ext cx="2280210" cy="644424"/>
          </a:xfrm>
          <a:prstGeom prst="rect">
            <a:avLst/>
          </a:prstGeom>
          <a:solidFill>
            <a:schemeClr val="accent5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TRAIT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SELF-CONTROL</a:t>
            </a:r>
          </a:p>
        </p:txBody>
      </p:sp>
      <p:sp>
        <p:nvSpPr>
          <p:cNvPr id="603" name="Shape 603"/>
          <p:cNvSpPr/>
          <p:nvPr/>
        </p:nvSpPr>
        <p:spPr>
          <a:xfrm>
            <a:off x="352778" y="5056932"/>
            <a:ext cx="2280210" cy="644424"/>
          </a:xfrm>
          <a:prstGeom prst="rect">
            <a:avLst/>
          </a:prstGeom>
          <a:solidFill>
            <a:schemeClr val="accent4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TRAIT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MINDFULNESS</a:t>
            </a:r>
          </a:p>
        </p:txBody>
      </p:sp>
      <p:sp>
        <p:nvSpPr>
          <p:cNvPr id="604" name="Shape 604"/>
          <p:cNvSpPr/>
          <p:nvPr/>
        </p:nvSpPr>
        <p:spPr>
          <a:xfrm>
            <a:off x="352778" y="1180470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cxnSp>
        <p:nvCxnSpPr>
          <p:cNvPr id="605" name="Shape 605"/>
          <p:cNvCxnSpPr>
            <a:stCxn id="603" idx="3"/>
            <a:endCxn id="600" idx="1"/>
          </p:cNvCxnSpPr>
          <p:nvPr/>
        </p:nvCxnSpPr>
        <p:spPr>
          <a:xfrm flipH="1" rot="10800000">
            <a:off x="2632988" y="5056945"/>
            <a:ext cx="4027500" cy="322200"/>
          </a:xfrm>
          <a:prstGeom prst="straightConnector1">
            <a:avLst/>
          </a:prstGeom>
          <a:noFill/>
          <a:ln cap="flat" w="12700">
            <a:solidFill>
              <a:srgbClr val="8064A2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06" name="Shape 606"/>
          <p:cNvCxnSpPr>
            <a:stCxn id="603" idx="3"/>
            <a:endCxn id="599" idx="1"/>
          </p:cNvCxnSpPr>
          <p:nvPr/>
        </p:nvCxnSpPr>
        <p:spPr>
          <a:xfrm flipH="1" rot="10800000">
            <a:off x="2632988" y="2352745"/>
            <a:ext cx="4027500" cy="3026399"/>
          </a:xfrm>
          <a:prstGeom prst="straightConnector1">
            <a:avLst/>
          </a:prstGeom>
          <a:noFill/>
          <a:ln cap="flat" w="12700">
            <a:solidFill>
              <a:srgbClr val="8064A2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07" name="Shape 607"/>
          <p:cNvCxnSpPr>
            <a:stCxn id="602" idx="3"/>
            <a:endCxn id="599" idx="1"/>
          </p:cNvCxnSpPr>
          <p:nvPr/>
        </p:nvCxnSpPr>
        <p:spPr>
          <a:xfrm flipH="1" rot="10800000">
            <a:off x="2632988" y="2352482"/>
            <a:ext cx="4027500" cy="1895100"/>
          </a:xfrm>
          <a:prstGeom prst="straightConnector1">
            <a:avLst/>
          </a:prstGeom>
          <a:noFill/>
          <a:ln cap="flat" w="12700">
            <a:solidFill>
              <a:schemeClr val="accent5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08" name="Shape 608"/>
          <p:cNvCxnSpPr>
            <a:stCxn id="602" idx="3"/>
            <a:endCxn id="600" idx="1"/>
          </p:cNvCxnSpPr>
          <p:nvPr/>
        </p:nvCxnSpPr>
        <p:spPr>
          <a:xfrm>
            <a:off x="2632988" y="4247582"/>
            <a:ext cx="4027500" cy="809400"/>
          </a:xfrm>
          <a:prstGeom prst="straightConnector1">
            <a:avLst/>
          </a:prstGeom>
          <a:noFill/>
          <a:ln cap="flat" w="12700">
            <a:solidFill>
              <a:schemeClr val="accent5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09" name="Shape 609"/>
          <p:cNvCxnSpPr>
            <a:stCxn id="604" idx="3"/>
            <a:endCxn id="599" idx="1"/>
          </p:cNvCxnSpPr>
          <p:nvPr/>
        </p:nvCxnSpPr>
        <p:spPr>
          <a:xfrm>
            <a:off x="2632988" y="1502683"/>
            <a:ext cx="4027500" cy="849900"/>
          </a:xfrm>
          <a:prstGeom prst="straightConnector1">
            <a:avLst/>
          </a:prstGeom>
          <a:noFill/>
          <a:ln cap="flat" w="5715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10" name="Shape 610"/>
          <p:cNvCxnSpPr>
            <a:stCxn id="604" idx="3"/>
            <a:endCxn id="600" idx="1"/>
          </p:cNvCxnSpPr>
          <p:nvPr/>
        </p:nvCxnSpPr>
        <p:spPr>
          <a:xfrm>
            <a:off x="2632988" y="1502683"/>
            <a:ext cx="4027500" cy="3554400"/>
          </a:xfrm>
          <a:prstGeom prst="straightConnector1">
            <a:avLst/>
          </a:prstGeom>
          <a:noFill/>
          <a:ln cap="flat" w="5715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611" name="Shape 611"/>
          <p:cNvSpPr/>
          <p:nvPr/>
        </p:nvSpPr>
        <p:spPr>
          <a:xfrm>
            <a:off x="2632988" y="6023569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DRIVING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sp>
        <p:nvSpPr>
          <p:cNvPr id="612" name="Shape 612"/>
          <p:cNvSpPr/>
          <p:nvPr/>
        </p:nvSpPr>
        <p:spPr>
          <a:xfrm>
            <a:off x="2632988" y="206147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WALKING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cxnSp>
        <p:nvCxnSpPr>
          <p:cNvPr id="613" name="Shape 613"/>
          <p:cNvCxnSpPr/>
          <p:nvPr/>
        </p:nvCxnSpPr>
        <p:spPr>
          <a:xfrm flipH="1" rot="10800000">
            <a:off x="3773092" y="5379147"/>
            <a:ext cx="2887350" cy="644421"/>
          </a:xfrm>
          <a:prstGeom prst="straightConnector1">
            <a:avLst/>
          </a:pr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14" name="Shape 614"/>
          <p:cNvCxnSpPr/>
          <p:nvPr/>
        </p:nvCxnSpPr>
        <p:spPr>
          <a:xfrm>
            <a:off x="3773092" y="850573"/>
            <a:ext cx="2887350" cy="1179811"/>
          </a:xfrm>
          <a:prstGeom prst="straightConnector1">
            <a:avLst/>
          </a:pr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0" name="Shape 620"/>
          <p:cNvCxnSpPr/>
          <p:nvPr/>
        </p:nvCxnSpPr>
        <p:spPr>
          <a:xfrm>
            <a:off x="2632988" y="1502683"/>
            <a:ext cx="4027455" cy="849913"/>
          </a:xfrm>
          <a:prstGeom prst="straightConnector1">
            <a:avLst/>
          </a:prstGeom>
          <a:noFill/>
          <a:ln cap="flat" w="5715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21" name="Shape 621"/>
          <p:cNvCxnSpPr/>
          <p:nvPr/>
        </p:nvCxnSpPr>
        <p:spPr>
          <a:xfrm>
            <a:off x="2632988" y="1502683"/>
            <a:ext cx="4027455" cy="3554250"/>
          </a:xfrm>
          <a:prstGeom prst="straightConnector1">
            <a:avLst/>
          </a:prstGeom>
          <a:noFill/>
          <a:ln cap="flat" w="5715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622" name="Shape 622"/>
          <p:cNvSpPr/>
          <p:nvPr/>
        </p:nvSpPr>
        <p:spPr>
          <a:xfrm>
            <a:off x="6660443" y="2030383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TEXTING WHILE WALKING</a:t>
            </a:r>
          </a:p>
        </p:txBody>
      </p:sp>
      <p:sp>
        <p:nvSpPr>
          <p:cNvPr id="623" name="Shape 623"/>
          <p:cNvSpPr/>
          <p:nvPr/>
        </p:nvSpPr>
        <p:spPr>
          <a:xfrm>
            <a:off x="6660443" y="4734721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TEXTING WHILE DRIVING</a:t>
            </a:r>
          </a:p>
        </p:txBody>
      </p:sp>
      <p:sp>
        <p:nvSpPr>
          <p:cNvPr id="624" name="Shape 624"/>
          <p:cNvSpPr/>
          <p:nvPr/>
        </p:nvSpPr>
        <p:spPr>
          <a:xfrm>
            <a:off x="352778" y="2352597"/>
            <a:ext cx="2280210" cy="644424"/>
          </a:xfrm>
          <a:prstGeom prst="rect">
            <a:avLst/>
          </a:prstGeom>
          <a:solidFill>
            <a:schemeClr val="accent6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AUTOMATICITY</a:t>
            </a:r>
          </a:p>
        </p:txBody>
      </p:sp>
      <p:sp>
        <p:nvSpPr>
          <p:cNvPr id="625" name="Shape 625"/>
          <p:cNvSpPr/>
          <p:nvPr/>
        </p:nvSpPr>
        <p:spPr>
          <a:xfrm>
            <a:off x="352778" y="1180470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cxnSp>
        <p:nvCxnSpPr>
          <p:cNvPr id="626" name="Shape 626"/>
          <p:cNvCxnSpPr>
            <a:endCxn id="623" idx="1"/>
          </p:cNvCxnSpPr>
          <p:nvPr/>
        </p:nvCxnSpPr>
        <p:spPr>
          <a:xfrm flipH="1" rot="10800000">
            <a:off x="2632943" y="5056934"/>
            <a:ext cx="4027500" cy="322200"/>
          </a:xfrm>
          <a:prstGeom prst="straightConnector1">
            <a:avLst/>
          </a:prstGeom>
          <a:noFill/>
          <a:ln cap="flat" w="12700">
            <a:solidFill>
              <a:srgbClr val="8064A2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27" name="Shape 627"/>
          <p:cNvCxnSpPr>
            <a:endCxn id="622" idx="1"/>
          </p:cNvCxnSpPr>
          <p:nvPr/>
        </p:nvCxnSpPr>
        <p:spPr>
          <a:xfrm flipH="1" rot="10800000">
            <a:off x="2632943" y="2352596"/>
            <a:ext cx="4027500" cy="3026399"/>
          </a:xfrm>
          <a:prstGeom prst="straightConnector1">
            <a:avLst/>
          </a:prstGeom>
          <a:noFill/>
          <a:ln cap="flat" w="12700">
            <a:solidFill>
              <a:srgbClr val="8064A2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28" name="Shape 628"/>
          <p:cNvCxnSpPr>
            <a:endCxn id="622" idx="1"/>
          </p:cNvCxnSpPr>
          <p:nvPr/>
        </p:nvCxnSpPr>
        <p:spPr>
          <a:xfrm flipH="1" rot="10800000">
            <a:off x="2632943" y="2352596"/>
            <a:ext cx="4027500" cy="1895100"/>
          </a:xfrm>
          <a:prstGeom prst="straightConnector1">
            <a:avLst/>
          </a:prstGeom>
          <a:noFill/>
          <a:ln cap="flat" w="12700">
            <a:solidFill>
              <a:schemeClr val="accent5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29" name="Shape 629"/>
          <p:cNvCxnSpPr>
            <a:endCxn id="623" idx="1"/>
          </p:cNvCxnSpPr>
          <p:nvPr/>
        </p:nvCxnSpPr>
        <p:spPr>
          <a:xfrm>
            <a:off x="2632943" y="4247534"/>
            <a:ext cx="4027500" cy="809400"/>
          </a:xfrm>
          <a:prstGeom prst="straightConnector1">
            <a:avLst/>
          </a:prstGeom>
          <a:noFill/>
          <a:ln cap="flat" w="12700">
            <a:solidFill>
              <a:schemeClr val="accent5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30" name="Shape 630"/>
          <p:cNvCxnSpPr>
            <a:stCxn id="624" idx="3"/>
            <a:endCxn id="622" idx="1"/>
          </p:cNvCxnSpPr>
          <p:nvPr/>
        </p:nvCxnSpPr>
        <p:spPr>
          <a:xfrm flipH="1" rot="10800000">
            <a:off x="2632988" y="2352609"/>
            <a:ext cx="4027500" cy="322200"/>
          </a:xfrm>
          <a:prstGeom prst="straightConnector1">
            <a:avLst/>
          </a:prstGeom>
          <a:noFill/>
          <a:ln cap="flat" w="57150">
            <a:solidFill>
              <a:schemeClr val="accent6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31" name="Shape 631"/>
          <p:cNvCxnSpPr>
            <a:stCxn id="624" idx="3"/>
            <a:endCxn id="623" idx="1"/>
          </p:cNvCxnSpPr>
          <p:nvPr/>
        </p:nvCxnSpPr>
        <p:spPr>
          <a:xfrm>
            <a:off x="2632988" y="2674809"/>
            <a:ext cx="4027500" cy="2382000"/>
          </a:xfrm>
          <a:prstGeom prst="straightConnector1">
            <a:avLst/>
          </a:prstGeom>
          <a:noFill/>
          <a:ln cap="flat" w="12700">
            <a:solidFill>
              <a:schemeClr val="accent6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632" name="Shape 632"/>
          <p:cNvSpPr/>
          <p:nvPr/>
        </p:nvSpPr>
        <p:spPr>
          <a:xfrm>
            <a:off x="2632988" y="6023569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DRIVING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sp>
        <p:nvSpPr>
          <p:cNvPr id="633" name="Shape 633"/>
          <p:cNvSpPr/>
          <p:nvPr/>
        </p:nvSpPr>
        <p:spPr>
          <a:xfrm>
            <a:off x="2632988" y="206147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WALKING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sp>
        <p:nvSpPr>
          <p:cNvPr id="634" name="Shape 634"/>
          <p:cNvSpPr/>
          <p:nvPr/>
        </p:nvSpPr>
        <p:spPr>
          <a:xfrm>
            <a:off x="352778" y="3925369"/>
            <a:ext cx="2280210" cy="644424"/>
          </a:xfrm>
          <a:prstGeom prst="rect">
            <a:avLst/>
          </a:prstGeom>
          <a:solidFill>
            <a:schemeClr val="accent5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TRAIT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SELF-CONTROL</a:t>
            </a:r>
          </a:p>
        </p:txBody>
      </p:sp>
      <p:sp>
        <p:nvSpPr>
          <p:cNvPr id="635" name="Shape 635"/>
          <p:cNvSpPr/>
          <p:nvPr/>
        </p:nvSpPr>
        <p:spPr>
          <a:xfrm>
            <a:off x="352778" y="5056932"/>
            <a:ext cx="2280210" cy="644424"/>
          </a:xfrm>
          <a:prstGeom prst="rect">
            <a:avLst/>
          </a:prstGeom>
          <a:solidFill>
            <a:schemeClr val="accent4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TRAIT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MINDFULNESS</a:t>
            </a:r>
          </a:p>
        </p:txBody>
      </p:sp>
      <p:cxnSp>
        <p:nvCxnSpPr>
          <p:cNvPr id="636" name="Shape 636"/>
          <p:cNvCxnSpPr/>
          <p:nvPr/>
        </p:nvCxnSpPr>
        <p:spPr>
          <a:xfrm flipH="1" rot="10800000">
            <a:off x="3773092" y="5379147"/>
            <a:ext cx="2887350" cy="644421"/>
          </a:xfrm>
          <a:prstGeom prst="straightConnector1">
            <a:avLst/>
          </a:pr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37" name="Shape 637"/>
          <p:cNvCxnSpPr/>
          <p:nvPr/>
        </p:nvCxnSpPr>
        <p:spPr>
          <a:xfrm>
            <a:off x="3773092" y="850573"/>
            <a:ext cx="2887350" cy="1179811"/>
          </a:xfrm>
          <a:prstGeom prst="straightConnector1">
            <a:avLst/>
          </a:pr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3" name="Shape 643"/>
          <p:cNvCxnSpPr/>
          <p:nvPr/>
        </p:nvCxnSpPr>
        <p:spPr>
          <a:xfrm>
            <a:off x="2632988" y="1502683"/>
            <a:ext cx="4027455" cy="849913"/>
          </a:xfrm>
          <a:prstGeom prst="straightConnector1">
            <a:avLst/>
          </a:prstGeom>
          <a:noFill/>
          <a:ln cap="flat" w="5715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44" name="Shape 644"/>
          <p:cNvCxnSpPr/>
          <p:nvPr/>
        </p:nvCxnSpPr>
        <p:spPr>
          <a:xfrm>
            <a:off x="2632988" y="1502683"/>
            <a:ext cx="4027455" cy="3554250"/>
          </a:xfrm>
          <a:prstGeom prst="straightConnector1">
            <a:avLst/>
          </a:prstGeom>
          <a:noFill/>
          <a:ln cap="flat" w="5715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645" name="Shape 645"/>
          <p:cNvSpPr/>
          <p:nvPr/>
        </p:nvSpPr>
        <p:spPr>
          <a:xfrm>
            <a:off x="6660443" y="2030383"/>
            <a:ext cx="2280210" cy="644424"/>
          </a:xfrm>
          <a:prstGeom prst="rect">
            <a:avLst/>
          </a:prstGeom>
          <a:solidFill>
            <a:schemeClr val="accent2"/>
          </a:solidFill>
          <a:ln cap="flat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TEXTING WHILE WALKING</a:t>
            </a:r>
          </a:p>
        </p:txBody>
      </p:sp>
      <p:sp>
        <p:nvSpPr>
          <p:cNvPr id="646" name="Shape 646"/>
          <p:cNvSpPr/>
          <p:nvPr/>
        </p:nvSpPr>
        <p:spPr>
          <a:xfrm>
            <a:off x="6660443" y="4734721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TEXTING WHILE DRIVING</a:t>
            </a:r>
          </a:p>
        </p:txBody>
      </p:sp>
      <p:sp>
        <p:nvSpPr>
          <p:cNvPr id="647" name="Shape 647"/>
          <p:cNvSpPr/>
          <p:nvPr/>
        </p:nvSpPr>
        <p:spPr>
          <a:xfrm>
            <a:off x="352778" y="2352597"/>
            <a:ext cx="2280210" cy="644424"/>
          </a:xfrm>
          <a:prstGeom prst="rect">
            <a:avLst/>
          </a:prstGeom>
          <a:solidFill>
            <a:schemeClr val="accent6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AUTOMATICITY</a:t>
            </a:r>
          </a:p>
        </p:txBody>
      </p:sp>
      <p:sp>
        <p:nvSpPr>
          <p:cNvPr id="648" name="Shape 648"/>
          <p:cNvSpPr/>
          <p:nvPr/>
        </p:nvSpPr>
        <p:spPr>
          <a:xfrm>
            <a:off x="352778" y="1180470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cxnSp>
        <p:nvCxnSpPr>
          <p:cNvPr id="649" name="Shape 649"/>
          <p:cNvCxnSpPr>
            <a:endCxn id="646" idx="1"/>
          </p:cNvCxnSpPr>
          <p:nvPr/>
        </p:nvCxnSpPr>
        <p:spPr>
          <a:xfrm flipH="1" rot="10800000">
            <a:off x="2632943" y="5056934"/>
            <a:ext cx="4027500" cy="322200"/>
          </a:xfrm>
          <a:prstGeom prst="straightConnector1">
            <a:avLst/>
          </a:prstGeom>
          <a:noFill/>
          <a:ln cap="flat" w="12700">
            <a:solidFill>
              <a:srgbClr val="8064A2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50" name="Shape 650"/>
          <p:cNvCxnSpPr>
            <a:endCxn id="645" idx="1"/>
          </p:cNvCxnSpPr>
          <p:nvPr/>
        </p:nvCxnSpPr>
        <p:spPr>
          <a:xfrm flipH="1" rot="10800000">
            <a:off x="2632943" y="2352596"/>
            <a:ext cx="4027500" cy="3026399"/>
          </a:xfrm>
          <a:prstGeom prst="straightConnector1">
            <a:avLst/>
          </a:prstGeom>
          <a:noFill/>
          <a:ln cap="flat" w="12700">
            <a:solidFill>
              <a:srgbClr val="8064A2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51" name="Shape 651"/>
          <p:cNvCxnSpPr>
            <a:endCxn id="645" idx="1"/>
          </p:cNvCxnSpPr>
          <p:nvPr/>
        </p:nvCxnSpPr>
        <p:spPr>
          <a:xfrm flipH="1" rot="10800000">
            <a:off x="2632943" y="2352596"/>
            <a:ext cx="4027500" cy="1895100"/>
          </a:xfrm>
          <a:prstGeom prst="straightConnector1">
            <a:avLst/>
          </a:prstGeom>
          <a:noFill/>
          <a:ln cap="flat" w="12700">
            <a:solidFill>
              <a:schemeClr val="accent5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52" name="Shape 652"/>
          <p:cNvCxnSpPr>
            <a:endCxn id="646" idx="1"/>
          </p:cNvCxnSpPr>
          <p:nvPr/>
        </p:nvCxnSpPr>
        <p:spPr>
          <a:xfrm>
            <a:off x="2632943" y="4247534"/>
            <a:ext cx="4027500" cy="809400"/>
          </a:xfrm>
          <a:prstGeom prst="straightConnector1">
            <a:avLst/>
          </a:prstGeom>
          <a:noFill/>
          <a:ln cap="flat" w="12700">
            <a:solidFill>
              <a:schemeClr val="accent5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53" name="Shape 653"/>
          <p:cNvCxnSpPr>
            <a:stCxn id="647" idx="3"/>
            <a:endCxn id="645" idx="1"/>
          </p:cNvCxnSpPr>
          <p:nvPr/>
        </p:nvCxnSpPr>
        <p:spPr>
          <a:xfrm flipH="1" rot="10800000">
            <a:off x="2632988" y="2352609"/>
            <a:ext cx="4027500" cy="322200"/>
          </a:xfrm>
          <a:prstGeom prst="straightConnector1">
            <a:avLst/>
          </a:prstGeom>
          <a:noFill/>
          <a:ln cap="flat" w="57150">
            <a:solidFill>
              <a:schemeClr val="accent6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54" name="Shape 654"/>
          <p:cNvCxnSpPr>
            <a:stCxn id="647" idx="3"/>
            <a:endCxn id="646" idx="1"/>
          </p:cNvCxnSpPr>
          <p:nvPr/>
        </p:nvCxnSpPr>
        <p:spPr>
          <a:xfrm>
            <a:off x="2632988" y="2674809"/>
            <a:ext cx="4027500" cy="2382000"/>
          </a:xfrm>
          <a:prstGeom prst="straightConnector1">
            <a:avLst/>
          </a:prstGeom>
          <a:noFill/>
          <a:ln cap="flat" w="12700">
            <a:solidFill>
              <a:schemeClr val="accent6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655" name="Shape 655"/>
          <p:cNvSpPr/>
          <p:nvPr/>
        </p:nvSpPr>
        <p:spPr>
          <a:xfrm>
            <a:off x="2632988" y="6023569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DRIVING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sp>
        <p:nvSpPr>
          <p:cNvPr id="656" name="Shape 656"/>
          <p:cNvSpPr/>
          <p:nvPr/>
        </p:nvSpPr>
        <p:spPr>
          <a:xfrm>
            <a:off x="2632988" y="206147"/>
            <a:ext cx="2280210" cy="644424"/>
          </a:xfrm>
          <a:prstGeom prst="rect">
            <a:avLst/>
          </a:prstGeom>
          <a:solidFill>
            <a:srgbClr val="FFFFFF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WALKING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FREQUENCY</a:t>
            </a:r>
          </a:p>
        </p:txBody>
      </p:sp>
      <p:sp>
        <p:nvSpPr>
          <p:cNvPr id="657" name="Shape 657"/>
          <p:cNvSpPr/>
          <p:nvPr/>
        </p:nvSpPr>
        <p:spPr>
          <a:xfrm>
            <a:off x="352778" y="3925369"/>
            <a:ext cx="2280210" cy="644424"/>
          </a:xfrm>
          <a:prstGeom prst="rect">
            <a:avLst/>
          </a:prstGeom>
          <a:solidFill>
            <a:schemeClr val="accent5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TRAIT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SELF-CONTROL</a:t>
            </a:r>
          </a:p>
        </p:txBody>
      </p:sp>
      <p:sp>
        <p:nvSpPr>
          <p:cNvPr id="658" name="Shape 658"/>
          <p:cNvSpPr/>
          <p:nvPr/>
        </p:nvSpPr>
        <p:spPr>
          <a:xfrm>
            <a:off x="352778" y="5056932"/>
            <a:ext cx="2280210" cy="644424"/>
          </a:xfrm>
          <a:prstGeom prst="rect">
            <a:avLst/>
          </a:prstGeom>
          <a:solidFill>
            <a:schemeClr val="accent4"/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TRAIT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MINDFULNESS</a:t>
            </a:r>
          </a:p>
        </p:txBody>
      </p:sp>
      <p:cxnSp>
        <p:nvCxnSpPr>
          <p:cNvPr id="659" name="Shape 659"/>
          <p:cNvCxnSpPr/>
          <p:nvPr/>
        </p:nvCxnSpPr>
        <p:spPr>
          <a:xfrm flipH="1" rot="10800000">
            <a:off x="3773092" y="5379147"/>
            <a:ext cx="2887350" cy="644421"/>
          </a:xfrm>
          <a:prstGeom prst="straightConnector1">
            <a:avLst/>
          </a:pr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660" name="Shape 660"/>
          <p:cNvCxnSpPr/>
          <p:nvPr/>
        </p:nvCxnSpPr>
        <p:spPr>
          <a:xfrm>
            <a:off x="3773092" y="850573"/>
            <a:ext cx="2887350" cy="1179811"/>
          </a:xfrm>
          <a:prstGeom prst="straightConnector1">
            <a:avLst/>
          </a:prstGeom>
          <a:noFill/>
          <a:ln cap="flat" w="127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Shape 667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SOCIAL FACTORS</a:t>
            </a:r>
          </a:p>
        </p:txBody>
      </p:sp>
      <p:pic>
        <p:nvPicPr>
          <p:cNvPr id="668" name="Shape 668"/>
          <p:cNvPicPr preferRelativeResize="0"/>
          <p:nvPr/>
        </p:nvPicPr>
        <p:blipFill/>
        <p:spPr>
          <a:xfrm>
            <a:off x="1974867" y="4151200"/>
            <a:ext cx="1370639" cy="131661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Shape 675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SOCIAL FACTORS</a:t>
            </a:r>
          </a:p>
        </p:txBody>
      </p:sp>
      <p:pic>
        <p:nvPicPr>
          <p:cNvPr id="676" name="Shape 676"/>
          <p:cNvPicPr preferRelativeResize="0"/>
          <p:nvPr/>
        </p:nvPicPr>
        <p:blipFill rotWithShape="1">
          <a:blip r:embed="rId3">
            <a:alphaModFix/>
          </a:blip>
          <a:srcRect b="-461" l="0" r="261" t="0"/>
          <a:stretch/>
        </p:blipFill>
        <p:spPr>
          <a:xfrm>
            <a:off x="1974867" y="1827767"/>
            <a:ext cx="5180801" cy="4755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Shape 683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SOCIAL FACTORS</a:t>
            </a:r>
          </a:p>
        </p:txBody>
      </p:sp>
      <p:sp>
        <p:nvSpPr>
          <p:cNvPr id="684" name="Shape 684"/>
          <p:cNvSpPr txBox="1"/>
          <p:nvPr>
            <p:ph idx="1" type="body"/>
          </p:nvPr>
        </p:nvSpPr>
        <p:spPr>
          <a:xfrm>
            <a:off x="896875" y="2952950"/>
            <a:ext cx="7682681" cy="3034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PART 1: fMRI NEUROIMAGING</a:t>
            </a:r>
          </a:p>
          <a:p>
            <a:pPr indent="0" lvl="0" marL="0" marR="0" rtl="0" algn="l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PART 2: DRIVING SIMULATOR</a:t>
            </a:r>
          </a:p>
          <a:p>
            <a:pPr indent="0" lvl="0" marL="0" marR="0" rtl="0" algn="l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80 NEW MALE DRIVERS</a:t>
            </a:r>
          </a:p>
          <a:p>
            <a:pPr indent="0" lvl="0" marL="0" marR="0" rtl="0" algn="l">
              <a:spcBef>
                <a:spcPts val="560"/>
              </a:spcBef>
              <a:buClr>
                <a:schemeClr val="dk1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ANAYSIS: OLS REGRESSIONS</a:t>
            </a:r>
          </a:p>
          <a:p>
            <a:pPr indent="0" lvl="0" marL="0" marR="0" rtl="0" algn="l">
              <a:spcBef>
                <a:spcPts val="560"/>
              </a:spcBef>
              <a:buClr>
                <a:srgbClr val="FF0000"/>
              </a:buClr>
              <a:buSzPct val="25000"/>
              <a:buFont typeface="Belleza"/>
              <a:buNone/>
            </a:pPr>
            <a:r>
              <a:rPr b="0" baseline="0" i="0" lang="en-US" sz="2800" u="none" cap="none" strike="noStrike">
                <a:solidFill>
                  <a:srgbClr val="FF0000"/>
                </a:solidFill>
                <a:latin typeface="Belleza"/>
                <a:ea typeface="Belleza"/>
                <a:cs typeface="Belleza"/>
                <a:sym typeface="Belleza"/>
              </a:rPr>
              <a:t>DV = RISKY DRIVING</a:t>
            </a:r>
          </a:p>
        </p:txBody>
      </p:sp>
      <p:sp>
        <p:nvSpPr>
          <p:cNvPr id="685" name="Shape 68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686" name="Shape 686"/>
          <p:cNvSpPr txBox="1"/>
          <p:nvPr>
            <p:ph type="title"/>
          </p:nvPr>
        </p:nvSpPr>
        <p:spPr>
          <a:xfrm>
            <a:off x="457200" y="18099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b="1" baseline="0" i="0" lang="en-US" sz="4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STUDY 3</a:t>
            </a:r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Shape 6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927" y="392169"/>
            <a:ext cx="8228872" cy="3419039"/>
          </a:xfrm>
          <a:prstGeom prst="rect">
            <a:avLst/>
          </a:prstGeom>
          <a:noFill/>
          <a:ln cap="flat" w="571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2571" y="5422971"/>
            <a:ext cx="1435029" cy="143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5257" y="5391596"/>
            <a:ext cx="1435029" cy="143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1812" y="1412000"/>
            <a:ext cx="7365999" cy="38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Shape 6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927" y="392169"/>
            <a:ext cx="8228872" cy="3419039"/>
          </a:xfrm>
          <a:prstGeom prst="rect">
            <a:avLst/>
          </a:prstGeom>
          <a:noFill/>
          <a:ln cap="flat" w="571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699" name="Shape 699"/>
          <p:cNvPicPr preferRelativeResize="0"/>
          <p:nvPr/>
        </p:nvPicPr>
        <p:blipFill rotWithShape="1">
          <a:blip r:embed="rId4">
            <a:alphaModFix/>
          </a:blip>
          <a:srcRect b="34537" l="0" r="56608" t="15921"/>
          <a:stretch/>
        </p:blipFill>
        <p:spPr>
          <a:xfrm>
            <a:off x="2985948" y="4103032"/>
            <a:ext cx="2906852" cy="2489201"/>
          </a:xfrm>
          <a:prstGeom prst="rect">
            <a:avLst/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/>
          <p:nvPr/>
        </p:nvSpPr>
        <p:spPr>
          <a:xfrm rot="2175190">
            <a:off x="4560750" y="2405743"/>
            <a:ext cx="762000" cy="57573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" name="Shape 706"/>
          <p:cNvPicPr preferRelativeResize="0"/>
          <p:nvPr/>
        </p:nvPicPr>
        <p:blipFill rotWithShape="1">
          <a:blip r:embed="rId3">
            <a:alphaModFix/>
          </a:blip>
          <a:srcRect b="34537" l="0" r="56608" t="15921"/>
          <a:stretch/>
        </p:blipFill>
        <p:spPr>
          <a:xfrm>
            <a:off x="5661414" y="2420731"/>
            <a:ext cx="2906852" cy="2489201"/>
          </a:xfrm>
          <a:prstGeom prst="rect">
            <a:avLst/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07" name="Shape 707"/>
          <p:cNvPicPr preferRelativeResize="0"/>
          <p:nvPr/>
        </p:nvPicPr>
        <p:blipFill rotWithShape="1">
          <a:blip r:embed="rId4">
            <a:alphaModFix/>
          </a:blip>
          <a:srcRect b="10994" l="5759" r="20204" t="15767"/>
          <a:stretch/>
        </p:blipFill>
        <p:spPr>
          <a:xfrm>
            <a:off x="513683" y="1054751"/>
            <a:ext cx="3584975" cy="2362826"/>
          </a:xfrm>
          <a:prstGeom prst="rect">
            <a:avLst/>
          </a:prstGeom>
          <a:solidFill>
            <a:schemeClr val="accent2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08" name="Shape 7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683" y="4553126"/>
            <a:ext cx="3575955" cy="2011475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Shape 709"/>
          <p:cNvSpPr/>
          <p:nvPr/>
        </p:nvSpPr>
        <p:spPr>
          <a:xfrm flipH="1" rot="-2175190">
            <a:off x="4560749" y="4437499"/>
            <a:ext cx="762000" cy="57573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Shape 710"/>
          <p:cNvSpPr txBox="1"/>
          <p:nvPr/>
        </p:nvSpPr>
        <p:spPr>
          <a:xfrm>
            <a:off x="504660" y="127000"/>
            <a:ext cx="3593997" cy="579785"/>
          </a:xfrm>
          <a:prstGeom prst="rect">
            <a:avLst/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29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Underlying Processes</a:t>
            </a:r>
          </a:p>
        </p:txBody>
      </p:sp>
      <p:sp>
        <p:nvSpPr>
          <p:cNvPr id="711" name="Shape 711"/>
          <p:cNvSpPr txBox="1"/>
          <p:nvPr/>
        </p:nvSpPr>
        <p:spPr>
          <a:xfrm>
            <a:off x="513683" y="3665332"/>
            <a:ext cx="3593997" cy="579785"/>
          </a:xfrm>
          <a:prstGeom prst="rect">
            <a:avLst/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29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Real World Outcomes</a:t>
            </a:r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PSYCH AND SOCIAL</a:t>
            </a:r>
          </a:p>
        </p:txBody>
      </p:sp>
      <p:grpSp>
        <p:nvGrpSpPr>
          <p:cNvPr id="718" name="Shape 718"/>
          <p:cNvGrpSpPr/>
          <p:nvPr/>
        </p:nvGrpSpPr>
        <p:grpSpPr>
          <a:xfrm>
            <a:off x="25481" y="1212475"/>
            <a:ext cx="8618428" cy="4500193"/>
            <a:chOff x="308210" y="2107473"/>
            <a:chExt cx="8618428" cy="4500193"/>
          </a:xfrm>
        </p:grpSpPr>
        <p:sp>
          <p:nvSpPr>
            <p:cNvPr id="719" name="Shape 719"/>
            <p:cNvSpPr/>
            <p:nvPr/>
          </p:nvSpPr>
          <p:spPr>
            <a:xfrm>
              <a:off x="1802113" y="2107473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</a:p>
          </p:txBody>
        </p:sp>
        <p:sp>
          <p:nvSpPr>
            <p:cNvPr id="720" name="Shape 720"/>
            <p:cNvSpPr/>
            <p:nvPr/>
          </p:nvSpPr>
          <p:spPr>
            <a:xfrm>
              <a:off x="2815631" y="3228441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</a:p>
          </p:txBody>
        </p:sp>
        <p:sp>
          <p:nvSpPr>
            <p:cNvPr id="721" name="Shape 721"/>
            <p:cNvSpPr/>
            <p:nvPr/>
          </p:nvSpPr>
          <p:spPr>
            <a:xfrm>
              <a:off x="3848973" y="4240057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</a:p>
          </p:txBody>
        </p:sp>
        <p:sp>
          <p:nvSpPr>
            <p:cNvPr id="722" name="Shape 722"/>
            <p:cNvSpPr/>
            <p:nvPr/>
          </p:nvSpPr>
          <p:spPr>
            <a:xfrm>
              <a:off x="4839258" y="5294719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</a:p>
          </p:txBody>
        </p:sp>
        <p:sp>
          <p:nvSpPr>
            <p:cNvPr id="723" name="Shape 723"/>
            <p:cNvSpPr/>
            <p:nvPr/>
          </p:nvSpPr>
          <p:spPr>
            <a:xfrm rot="-2239161">
              <a:off x="1771805" y="2804663"/>
              <a:ext cx="775008" cy="3473446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Shape 724"/>
            <p:cNvSpPr txBox="1"/>
            <p:nvPr/>
          </p:nvSpPr>
          <p:spPr>
            <a:xfrm>
              <a:off x="308210" y="4650742"/>
              <a:ext cx="1824764" cy="1077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 </a:t>
              </a:r>
            </a:p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Trials</a:t>
              </a:r>
            </a:p>
          </p:txBody>
        </p:sp>
        <p:cxnSp>
          <p:nvCxnSpPr>
            <p:cNvPr id="725" name="Shape 725"/>
            <p:cNvCxnSpPr/>
            <p:nvPr/>
          </p:nvCxnSpPr>
          <p:spPr>
            <a:xfrm>
              <a:off x="6286162" y="5960221"/>
              <a:ext cx="1054869" cy="0"/>
            </a:xfrm>
            <a:prstGeom prst="straightConnector1">
              <a:avLst/>
            </a:prstGeom>
            <a:noFill/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</p:spPr>
        </p:cxnSp>
        <p:sp>
          <p:nvSpPr>
            <p:cNvPr id="726" name="Shape 726"/>
            <p:cNvSpPr txBox="1"/>
            <p:nvPr/>
          </p:nvSpPr>
          <p:spPr>
            <a:xfrm>
              <a:off x="7101874" y="5409546"/>
              <a:ext cx="1824764" cy="1077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No-Go Trial</a:t>
              </a:r>
            </a:p>
          </p:txBody>
        </p:sp>
      </p:grpSp>
      <p:sp>
        <p:nvSpPr>
          <p:cNvPr id="727" name="Shape 727"/>
          <p:cNvSpPr txBox="1"/>
          <p:nvPr/>
        </p:nvSpPr>
        <p:spPr>
          <a:xfrm>
            <a:off x="4900978" y="1127657"/>
            <a:ext cx="3677268" cy="1908215"/>
          </a:xfrm>
          <a:prstGeom prst="rect">
            <a:avLst/>
          </a:prstGeom>
          <a:noFill/>
          <a:ln cap="flat" w="571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2800" u="none" cap="none" strike="noStrike">
              <a:solidFill>
                <a:srgbClr val="4F81B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“GO-NO-GO”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rPr>
              <a:t>Habit Override Task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2800" u="none" cap="none" strike="noStrike">
              <a:solidFill>
                <a:srgbClr val="4F81B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PSYCH AND SOCIAL</a:t>
            </a:r>
          </a:p>
        </p:txBody>
      </p:sp>
      <p:sp>
        <p:nvSpPr>
          <p:cNvPr id="734" name="Shape 734"/>
          <p:cNvSpPr/>
          <p:nvPr/>
        </p:nvSpPr>
        <p:spPr>
          <a:xfrm>
            <a:off x="1519383" y="1212475"/>
            <a:ext cx="1334733" cy="1312947"/>
          </a:xfrm>
          <a:prstGeom prst="rect">
            <a:avLst/>
          </a:prstGeom>
          <a:solidFill>
            <a:schemeClr val="dk1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</p:txBody>
      </p:sp>
      <p:sp>
        <p:nvSpPr>
          <p:cNvPr id="735" name="Shape 735"/>
          <p:cNvSpPr txBox="1"/>
          <p:nvPr/>
        </p:nvSpPr>
        <p:spPr>
          <a:xfrm>
            <a:off x="6313716" y="4040119"/>
            <a:ext cx="2231570" cy="2000547"/>
          </a:xfrm>
          <a:prstGeom prst="rect">
            <a:avLst/>
          </a:prstGeom>
          <a:solidFill>
            <a:schemeClr val="lt1"/>
          </a:solidFill>
          <a:ln cap="flat" w="571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2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PRESS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BUTTON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2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PSYCH AND SOCIAL</a:t>
            </a:r>
          </a:p>
        </p:txBody>
      </p:sp>
      <p:grpSp>
        <p:nvGrpSpPr>
          <p:cNvPr id="742" name="Shape 742"/>
          <p:cNvGrpSpPr/>
          <p:nvPr/>
        </p:nvGrpSpPr>
        <p:grpSpPr>
          <a:xfrm>
            <a:off x="1519384" y="1212475"/>
            <a:ext cx="2348251" cy="2433915"/>
            <a:chOff x="1802113" y="2107473"/>
            <a:chExt cx="2348251" cy="2433915"/>
          </a:xfrm>
        </p:grpSpPr>
        <p:sp>
          <p:nvSpPr>
            <p:cNvPr id="743" name="Shape 743"/>
            <p:cNvSpPr/>
            <p:nvPr/>
          </p:nvSpPr>
          <p:spPr>
            <a:xfrm>
              <a:off x="1802113" y="2107473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</a:p>
          </p:txBody>
        </p:sp>
        <p:sp>
          <p:nvSpPr>
            <p:cNvPr id="744" name="Shape 744"/>
            <p:cNvSpPr/>
            <p:nvPr/>
          </p:nvSpPr>
          <p:spPr>
            <a:xfrm>
              <a:off x="2815631" y="3228441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</a:p>
          </p:txBody>
        </p:sp>
      </p:grpSp>
      <p:sp>
        <p:nvSpPr>
          <p:cNvPr id="745" name="Shape 745"/>
          <p:cNvSpPr txBox="1"/>
          <p:nvPr/>
        </p:nvSpPr>
        <p:spPr>
          <a:xfrm>
            <a:off x="6313716" y="4040119"/>
            <a:ext cx="2231570" cy="2000547"/>
          </a:xfrm>
          <a:prstGeom prst="rect">
            <a:avLst/>
          </a:prstGeom>
          <a:solidFill>
            <a:schemeClr val="lt1"/>
          </a:solidFill>
          <a:ln cap="flat" w="571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2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PRESS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BUTTON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2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PSYCH AND SOCIAL</a:t>
            </a:r>
          </a:p>
        </p:txBody>
      </p:sp>
      <p:grpSp>
        <p:nvGrpSpPr>
          <p:cNvPr id="752" name="Shape 752"/>
          <p:cNvGrpSpPr/>
          <p:nvPr/>
        </p:nvGrpSpPr>
        <p:grpSpPr>
          <a:xfrm>
            <a:off x="1519384" y="1212475"/>
            <a:ext cx="3381594" cy="3445531"/>
            <a:chOff x="1802113" y="2107473"/>
            <a:chExt cx="3381594" cy="3445531"/>
          </a:xfrm>
        </p:grpSpPr>
        <p:sp>
          <p:nvSpPr>
            <p:cNvPr id="753" name="Shape 753"/>
            <p:cNvSpPr/>
            <p:nvPr/>
          </p:nvSpPr>
          <p:spPr>
            <a:xfrm>
              <a:off x="1802113" y="2107473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</a:p>
          </p:txBody>
        </p:sp>
        <p:sp>
          <p:nvSpPr>
            <p:cNvPr id="754" name="Shape 754"/>
            <p:cNvSpPr/>
            <p:nvPr/>
          </p:nvSpPr>
          <p:spPr>
            <a:xfrm>
              <a:off x="2815631" y="3228441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</a:p>
          </p:txBody>
        </p:sp>
        <p:sp>
          <p:nvSpPr>
            <p:cNvPr id="755" name="Shape 755"/>
            <p:cNvSpPr/>
            <p:nvPr/>
          </p:nvSpPr>
          <p:spPr>
            <a:xfrm>
              <a:off x="3848973" y="4240057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</a:p>
          </p:txBody>
        </p:sp>
      </p:grpSp>
      <p:sp>
        <p:nvSpPr>
          <p:cNvPr id="756" name="Shape 756"/>
          <p:cNvSpPr txBox="1"/>
          <p:nvPr/>
        </p:nvSpPr>
        <p:spPr>
          <a:xfrm>
            <a:off x="6313716" y="4040119"/>
            <a:ext cx="2231570" cy="2000547"/>
          </a:xfrm>
          <a:prstGeom prst="rect">
            <a:avLst/>
          </a:prstGeom>
          <a:solidFill>
            <a:schemeClr val="lt1"/>
          </a:solidFill>
          <a:ln cap="flat" w="571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2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PRESS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BUTTON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2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PSYCH AND SOCIAL</a:t>
            </a:r>
          </a:p>
        </p:txBody>
      </p:sp>
      <p:grpSp>
        <p:nvGrpSpPr>
          <p:cNvPr id="763" name="Shape 763"/>
          <p:cNvGrpSpPr/>
          <p:nvPr/>
        </p:nvGrpSpPr>
        <p:grpSpPr>
          <a:xfrm>
            <a:off x="1519384" y="1212475"/>
            <a:ext cx="4371879" cy="4500193"/>
            <a:chOff x="1802113" y="2107473"/>
            <a:chExt cx="4371879" cy="4500193"/>
          </a:xfrm>
        </p:grpSpPr>
        <p:sp>
          <p:nvSpPr>
            <p:cNvPr id="764" name="Shape 764"/>
            <p:cNvSpPr/>
            <p:nvPr/>
          </p:nvSpPr>
          <p:spPr>
            <a:xfrm>
              <a:off x="1802113" y="2107473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</a:p>
          </p:txBody>
        </p:sp>
        <p:sp>
          <p:nvSpPr>
            <p:cNvPr id="765" name="Shape 765"/>
            <p:cNvSpPr/>
            <p:nvPr/>
          </p:nvSpPr>
          <p:spPr>
            <a:xfrm>
              <a:off x="2815631" y="3228441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</a:p>
          </p:txBody>
        </p:sp>
        <p:sp>
          <p:nvSpPr>
            <p:cNvPr id="766" name="Shape 766"/>
            <p:cNvSpPr/>
            <p:nvPr/>
          </p:nvSpPr>
          <p:spPr>
            <a:xfrm>
              <a:off x="3848973" y="4240057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</a:p>
          </p:txBody>
        </p:sp>
        <p:sp>
          <p:nvSpPr>
            <p:cNvPr id="767" name="Shape 767"/>
            <p:cNvSpPr/>
            <p:nvPr/>
          </p:nvSpPr>
          <p:spPr>
            <a:xfrm>
              <a:off x="4839258" y="5294719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</a:p>
          </p:txBody>
        </p:sp>
      </p:grpSp>
      <p:sp>
        <p:nvSpPr>
          <p:cNvPr id="768" name="Shape 768"/>
          <p:cNvSpPr txBox="1"/>
          <p:nvPr/>
        </p:nvSpPr>
        <p:spPr>
          <a:xfrm>
            <a:off x="6313716" y="4040119"/>
            <a:ext cx="2231570" cy="2000547"/>
          </a:xfrm>
          <a:prstGeom prst="rect">
            <a:avLst/>
          </a:prstGeom>
          <a:solidFill>
            <a:schemeClr val="accent6"/>
          </a:solidFill>
          <a:ln cap="flat" w="571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2800" u="none" cap="none" strike="noStrike">
              <a:solidFill>
                <a:srgbClr val="4F81B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DON’T PRESS!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2800" u="none" cap="none" strike="noStrike">
              <a:solidFill>
                <a:srgbClr val="4F81B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Shape 7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887" y="1618626"/>
            <a:ext cx="7128476" cy="4078230"/>
          </a:xfrm>
          <a:prstGeom prst="rect">
            <a:avLst/>
          </a:prstGeom>
          <a:noFill/>
          <a:ln cap="flat" w="571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Shape 7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927" y="392169"/>
            <a:ext cx="8228872" cy="3419039"/>
          </a:xfrm>
          <a:prstGeom prst="rect">
            <a:avLst/>
          </a:prstGeom>
          <a:noFill/>
          <a:ln cap="flat" w="571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81" name="Shape 7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927" y="4271507"/>
            <a:ext cx="2645222" cy="2278063"/>
          </a:xfrm>
          <a:prstGeom prst="rect">
            <a:avLst/>
          </a:prstGeom>
          <a:noFill/>
          <a:ln cap="flat" w="57150">
            <a:solidFill>
              <a:srgbClr val="4F81BD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82" name="Shape 7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0144" y="4271507"/>
            <a:ext cx="3266655" cy="2278063"/>
          </a:xfrm>
          <a:prstGeom prst="rect">
            <a:avLst/>
          </a:prstGeom>
          <a:noFill/>
          <a:ln cap="flat" w="57150">
            <a:solidFill>
              <a:srgbClr val="4F81BD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83" name="Shape 783"/>
          <p:cNvSpPr/>
          <p:nvPr/>
        </p:nvSpPr>
        <p:spPr>
          <a:xfrm flipH="1" rot="10800000">
            <a:off x="3718853" y="5022617"/>
            <a:ext cx="1197860" cy="85567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Shape 7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6458" y="312340"/>
            <a:ext cx="4216398" cy="2412218"/>
          </a:xfrm>
          <a:prstGeom prst="rect">
            <a:avLst/>
          </a:prstGeom>
          <a:noFill/>
          <a:ln cap="flat" w="571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90" name="Shape 790"/>
          <p:cNvSpPr txBox="1"/>
          <p:nvPr/>
        </p:nvSpPr>
        <p:spPr>
          <a:xfrm>
            <a:off x="761997" y="3713910"/>
            <a:ext cx="313871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RISKY PEER</a:t>
            </a:r>
          </a:p>
        </p:txBody>
      </p:sp>
      <p:sp>
        <p:nvSpPr>
          <p:cNvPr id="791" name="Shape 791"/>
          <p:cNvSpPr txBox="1"/>
          <p:nvPr/>
        </p:nvSpPr>
        <p:spPr>
          <a:xfrm>
            <a:off x="5000253" y="3708535"/>
            <a:ext cx="3955142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NON-RISKY PEER</a:t>
            </a:r>
          </a:p>
        </p:txBody>
      </p:sp>
      <p:sp>
        <p:nvSpPr>
          <p:cNvPr id="792" name="Shape 792"/>
          <p:cNvSpPr/>
          <p:nvPr/>
        </p:nvSpPr>
        <p:spPr>
          <a:xfrm rot="7948539">
            <a:off x="3026231" y="3045043"/>
            <a:ext cx="761999" cy="57573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Shape 793"/>
          <p:cNvSpPr/>
          <p:nvPr/>
        </p:nvSpPr>
        <p:spPr>
          <a:xfrm flipH="1" rot="-7948539">
            <a:off x="5478709" y="3045043"/>
            <a:ext cx="761999" cy="57573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098" y="432287"/>
            <a:ext cx="5291188" cy="280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4">
            <a:alphaModFix/>
          </a:blip>
          <a:srcRect b="0" l="29927" r="31904" t="59464"/>
          <a:stretch/>
        </p:blipFill>
        <p:spPr>
          <a:xfrm>
            <a:off x="1079828" y="4684430"/>
            <a:ext cx="1808538" cy="174640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/>
          <p:nvPr/>
        </p:nvSpPr>
        <p:spPr>
          <a:xfrm>
            <a:off x="3714137" y="4952426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w="25400">
            <a:solidFill>
              <a:srgbClr val="B56E3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/>
          <p:nvPr/>
        </p:nvSpPr>
        <p:spPr>
          <a:xfrm flipH="1">
            <a:off x="4509666" y="4952426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w="25400">
            <a:solidFill>
              <a:srgbClr val="B56E3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1079828" y="3700708"/>
            <a:ext cx="1802377" cy="579785"/>
          </a:xfrm>
          <a:prstGeom prst="rect">
            <a:avLst/>
          </a:prstGeom>
          <a:solidFill>
            <a:schemeClr val="accent6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29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6220562" y="3700708"/>
            <a:ext cx="2109445" cy="579785"/>
          </a:xfrm>
          <a:prstGeom prst="rect">
            <a:avLst/>
          </a:prstGeom>
          <a:solidFill>
            <a:schemeClr val="accent6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29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EVERYONE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20562" y="4684430"/>
            <a:ext cx="2133599" cy="1695560"/>
          </a:xfrm>
          <a:prstGeom prst="rect">
            <a:avLst/>
          </a:prstGeom>
          <a:solidFill>
            <a:schemeClr val="accent2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29" name="Shape 129"/>
          <p:cNvSpPr txBox="1"/>
          <p:nvPr/>
        </p:nvSpPr>
        <p:spPr>
          <a:xfrm>
            <a:off x="3454942" y="5557176"/>
            <a:ext cx="2109445" cy="579785"/>
          </a:xfrm>
          <a:prstGeom prst="rect">
            <a:avLst/>
          </a:prstGeom>
          <a:solidFill>
            <a:schemeClr val="accent6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29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KATZ RULE</a:t>
            </a:r>
          </a:p>
        </p:txBody>
      </p:sp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Shape 7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6458" y="312340"/>
            <a:ext cx="4216398" cy="2412218"/>
          </a:xfrm>
          <a:prstGeom prst="rect">
            <a:avLst/>
          </a:prstGeom>
          <a:noFill/>
          <a:ln cap="flat" w="571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800" name="Shape 8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0603" y="4456464"/>
            <a:ext cx="4194792" cy="2093107"/>
          </a:xfrm>
          <a:prstGeom prst="rect">
            <a:avLst/>
          </a:prstGeom>
          <a:noFill/>
          <a:ln cap="flat" w="571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01" name="Shape 801"/>
          <p:cNvSpPr txBox="1"/>
          <p:nvPr/>
        </p:nvSpPr>
        <p:spPr>
          <a:xfrm>
            <a:off x="761997" y="3713910"/>
            <a:ext cx="313871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RISKY PEER</a:t>
            </a:r>
          </a:p>
        </p:txBody>
      </p:sp>
      <p:sp>
        <p:nvSpPr>
          <p:cNvPr id="802" name="Shape 802"/>
          <p:cNvSpPr txBox="1"/>
          <p:nvPr/>
        </p:nvSpPr>
        <p:spPr>
          <a:xfrm>
            <a:off x="5000253" y="3708535"/>
            <a:ext cx="3955142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NON-RISKY PEER</a:t>
            </a:r>
          </a:p>
        </p:txBody>
      </p:sp>
      <p:sp>
        <p:nvSpPr>
          <p:cNvPr id="803" name="Shape 803"/>
          <p:cNvSpPr/>
          <p:nvPr/>
        </p:nvSpPr>
        <p:spPr>
          <a:xfrm rot="7948539">
            <a:off x="3026231" y="3045043"/>
            <a:ext cx="761999" cy="57573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Shape 804"/>
          <p:cNvSpPr/>
          <p:nvPr/>
        </p:nvSpPr>
        <p:spPr>
          <a:xfrm flipH="1" rot="-7948539">
            <a:off x="5478709" y="3045043"/>
            <a:ext cx="761999" cy="57573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Shape 805"/>
          <p:cNvSpPr/>
          <p:nvPr/>
        </p:nvSpPr>
        <p:spPr>
          <a:xfrm>
            <a:off x="647700" y="2595981"/>
            <a:ext cx="3610430" cy="3456215"/>
          </a:xfrm>
          <a:prstGeom prst="mathMultiply">
            <a:avLst>
              <a:gd fmla="val 23520" name="adj1"/>
            </a:avLst>
          </a:prstGeom>
          <a:solidFill>
            <a:schemeClr val="accent2"/>
          </a:soli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PSYCH AND SOCIAL</a:t>
            </a:r>
          </a:p>
        </p:txBody>
      </p:sp>
      <p:grpSp>
        <p:nvGrpSpPr>
          <p:cNvPr id="812" name="Shape 812"/>
          <p:cNvGrpSpPr/>
          <p:nvPr/>
        </p:nvGrpSpPr>
        <p:grpSpPr>
          <a:xfrm>
            <a:off x="25481" y="1212475"/>
            <a:ext cx="8618428" cy="4500193"/>
            <a:chOff x="308210" y="2107473"/>
            <a:chExt cx="8618428" cy="4500193"/>
          </a:xfrm>
        </p:grpSpPr>
        <p:sp>
          <p:nvSpPr>
            <p:cNvPr id="813" name="Shape 813"/>
            <p:cNvSpPr/>
            <p:nvPr/>
          </p:nvSpPr>
          <p:spPr>
            <a:xfrm>
              <a:off x="1802113" y="2107473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</a:p>
          </p:txBody>
        </p:sp>
        <p:sp>
          <p:nvSpPr>
            <p:cNvPr id="814" name="Shape 814"/>
            <p:cNvSpPr/>
            <p:nvPr/>
          </p:nvSpPr>
          <p:spPr>
            <a:xfrm>
              <a:off x="2815631" y="3228441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</a:p>
          </p:txBody>
        </p:sp>
        <p:sp>
          <p:nvSpPr>
            <p:cNvPr id="815" name="Shape 815"/>
            <p:cNvSpPr/>
            <p:nvPr/>
          </p:nvSpPr>
          <p:spPr>
            <a:xfrm>
              <a:off x="3848973" y="4240057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</a:p>
          </p:txBody>
        </p:sp>
        <p:sp>
          <p:nvSpPr>
            <p:cNvPr id="816" name="Shape 816"/>
            <p:cNvSpPr/>
            <p:nvPr/>
          </p:nvSpPr>
          <p:spPr>
            <a:xfrm>
              <a:off x="4839258" y="5294719"/>
              <a:ext cx="1334733" cy="1312947"/>
            </a:xfrm>
            <a:prstGeom prst="rect">
              <a:avLst/>
            </a:prstGeom>
            <a:solidFill>
              <a:schemeClr val="dk1"/>
            </a:solidFill>
            <a:ln cap="flat" w="9525">
              <a:solidFill>
                <a:srgbClr val="4A7DB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</a:p>
          </p:txBody>
        </p:sp>
        <p:sp>
          <p:nvSpPr>
            <p:cNvPr id="817" name="Shape 817"/>
            <p:cNvSpPr/>
            <p:nvPr/>
          </p:nvSpPr>
          <p:spPr>
            <a:xfrm rot="-2239161">
              <a:off x="1771805" y="2804663"/>
              <a:ext cx="775008" cy="3473446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Shape 818"/>
            <p:cNvSpPr txBox="1"/>
            <p:nvPr/>
          </p:nvSpPr>
          <p:spPr>
            <a:xfrm>
              <a:off x="308210" y="4650742"/>
              <a:ext cx="1824764" cy="1077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 </a:t>
              </a:r>
            </a:p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Trials</a:t>
              </a:r>
            </a:p>
          </p:txBody>
        </p:sp>
        <p:cxnSp>
          <p:nvCxnSpPr>
            <p:cNvPr id="819" name="Shape 819"/>
            <p:cNvCxnSpPr/>
            <p:nvPr/>
          </p:nvCxnSpPr>
          <p:spPr>
            <a:xfrm>
              <a:off x="6286162" y="5960221"/>
              <a:ext cx="1054869" cy="0"/>
            </a:xfrm>
            <a:prstGeom prst="straightConnector1">
              <a:avLst/>
            </a:prstGeom>
            <a:noFill/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</p:spPr>
        </p:cxnSp>
        <p:sp>
          <p:nvSpPr>
            <p:cNvPr id="820" name="Shape 820"/>
            <p:cNvSpPr txBox="1"/>
            <p:nvPr/>
          </p:nvSpPr>
          <p:spPr>
            <a:xfrm>
              <a:off x="7101874" y="5409546"/>
              <a:ext cx="1824764" cy="1077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0" baseline="0" i="0" lang="en-US" sz="3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No-Go Trial</a:t>
              </a:r>
            </a:p>
          </p:txBody>
        </p:sp>
      </p:grpSp>
      <p:sp>
        <p:nvSpPr>
          <p:cNvPr id="821" name="Shape 821"/>
          <p:cNvSpPr txBox="1"/>
          <p:nvPr/>
        </p:nvSpPr>
        <p:spPr>
          <a:xfrm>
            <a:off x="4900978" y="1127657"/>
            <a:ext cx="3677268" cy="1908215"/>
          </a:xfrm>
          <a:prstGeom prst="rect">
            <a:avLst/>
          </a:prstGeom>
          <a:noFill/>
          <a:ln cap="flat" w="571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2800" u="none" cap="none" strike="noStrike">
              <a:solidFill>
                <a:srgbClr val="4F81B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“GO-NO-GO”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rPr>
              <a:t>Habit Override Task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2800" u="none" cap="none" strike="noStrike">
              <a:solidFill>
                <a:srgbClr val="4F81B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hape 827"/>
          <p:cNvSpPr txBox="1"/>
          <p:nvPr/>
        </p:nvSpPr>
        <p:spPr>
          <a:xfrm>
            <a:off x="2734641" y="221797"/>
            <a:ext cx="3677268" cy="954106"/>
          </a:xfrm>
          <a:prstGeom prst="rect">
            <a:avLst/>
          </a:prstGeom>
          <a:noFill/>
          <a:ln cap="flat" w="571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Belleza"/>
                <a:ea typeface="Belleza"/>
                <a:cs typeface="Belleza"/>
                <a:sym typeface="Belleza"/>
              </a:rPr>
              <a:t>COMMUNICATION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rgbClr val="F79646"/>
                </a:solidFill>
                <a:latin typeface="Belleza"/>
                <a:ea typeface="Belleza"/>
                <a:cs typeface="Belleza"/>
                <a:sym typeface="Belleza"/>
              </a:rPr>
              <a:t>“GO-NO-GO”</a:t>
            </a:r>
          </a:p>
        </p:txBody>
      </p:sp>
      <p:pic>
        <p:nvPicPr>
          <p:cNvPr id="828" name="Shape 8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7294" y="1471379"/>
            <a:ext cx="7181116" cy="4951190"/>
          </a:xfrm>
          <a:prstGeom prst="rect">
            <a:avLst/>
          </a:prstGeom>
          <a:noFill/>
          <a:ln cap="flat" w="571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Shape 8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7630" y="312340"/>
            <a:ext cx="3318966" cy="2288340"/>
          </a:xfrm>
          <a:prstGeom prst="rect">
            <a:avLst/>
          </a:prstGeom>
          <a:noFill/>
          <a:ln cap="flat" w="571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835" name="Shape 8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6948" y="312341"/>
            <a:ext cx="2498446" cy="1429371"/>
          </a:xfrm>
          <a:prstGeom prst="rect">
            <a:avLst/>
          </a:prstGeom>
          <a:noFill/>
          <a:ln cap="flat" w="571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Shape 841"/>
          <p:cNvPicPr preferRelativeResize="0"/>
          <p:nvPr/>
        </p:nvPicPr>
        <p:blipFill/>
        <p:spPr>
          <a:xfrm>
            <a:off x="4760603" y="4456464"/>
            <a:ext cx="4194792" cy="2093107"/>
          </a:xfrm>
          <a:prstGeom prst="rect">
            <a:avLst/>
          </a:prstGeom>
          <a:solidFill>
            <a:srgbClr val="FFFFFF"/>
          </a:solidFill>
          <a:ln cap="flat" w="571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42" name="Shape 842"/>
          <p:cNvSpPr txBox="1"/>
          <p:nvPr/>
        </p:nvSpPr>
        <p:spPr>
          <a:xfrm>
            <a:off x="761997" y="3713910"/>
            <a:ext cx="313871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SOLO DRIVE</a:t>
            </a:r>
          </a:p>
        </p:txBody>
      </p:sp>
      <p:sp>
        <p:nvSpPr>
          <p:cNvPr id="843" name="Shape 843"/>
          <p:cNvSpPr txBox="1"/>
          <p:nvPr/>
        </p:nvSpPr>
        <p:spPr>
          <a:xfrm>
            <a:off x="5000253" y="3708535"/>
            <a:ext cx="3955142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3400" u="none" cap="none" strike="noStrik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SOCIAL DRIVE</a:t>
            </a:r>
          </a:p>
        </p:txBody>
      </p:sp>
      <p:sp>
        <p:nvSpPr>
          <p:cNvPr id="844" name="Shape 844"/>
          <p:cNvSpPr/>
          <p:nvPr/>
        </p:nvSpPr>
        <p:spPr>
          <a:xfrm rot="7948539">
            <a:off x="3026231" y="3045043"/>
            <a:ext cx="761999" cy="57573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Shape 845"/>
          <p:cNvSpPr/>
          <p:nvPr/>
        </p:nvSpPr>
        <p:spPr>
          <a:xfrm flipH="1" rot="-7948539">
            <a:off x="5478709" y="3045043"/>
            <a:ext cx="761999" cy="57573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6" name="Shape 8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201" y="4438064"/>
            <a:ext cx="4332227" cy="2111506"/>
          </a:xfrm>
          <a:prstGeom prst="rect">
            <a:avLst/>
          </a:prstGeom>
          <a:noFill/>
          <a:ln cap="flat" w="57150">
            <a:solidFill>
              <a:srgbClr val="8064A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847" name="Shape 8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7630" y="312340"/>
            <a:ext cx="3318966" cy="2288340"/>
          </a:xfrm>
          <a:prstGeom prst="rect">
            <a:avLst/>
          </a:prstGeom>
          <a:noFill/>
          <a:ln cap="flat" w="571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848" name="Shape 8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6948" y="312341"/>
            <a:ext cx="2498446" cy="1429371"/>
          </a:xfrm>
          <a:prstGeom prst="rect">
            <a:avLst/>
          </a:prstGeom>
          <a:noFill/>
          <a:ln cap="flat" w="571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49" name="Shape 849"/>
          <p:cNvSpPr txBox="1"/>
          <p:nvPr/>
        </p:nvSpPr>
        <p:spPr>
          <a:xfrm>
            <a:off x="3775148" y="2910269"/>
            <a:ext cx="1832429" cy="861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WEEK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LATER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Shape 856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GOALS FOR TODAY</a:t>
            </a:r>
          </a:p>
        </p:txBody>
      </p:sp>
      <p:sp>
        <p:nvSpPr>
          <p:cNvPr id="857" name="Shape 857"/>
          <p:cNvSpPr txBox="1"/>
          <p:nvPr/>
        </p:nvSpPr>
        <p:spPr>
          <a:xfrm>
            <a:off x="1282700" y="2072994"/>
            <a:ext cx="7861299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514350" lvl="0" marL="51435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Consciousness and Mobile Devices</a:t>
            </a:r>
          </a:p>
          <a:p>
            <a:pPr indent="-336550" lvl="0" marL="51435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 b="1" baseline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baseline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Shape 864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GOALS FOR TODAY</a:t>
            </a:r>
          </a:p>
        </p:txBody>
      </p:sp>
      <p:sp>
        <p:nvSpPr>
          <p:cNvPr id="865" name="Shape 865"/>
          <p:cNvSpPr txBox="1"/>
          <p:nvPr/>
        </p:nvSpPr>
        <p:spPr>
          <a:xfrm>
            <a:off x="1282700" y="2072994"/>
            <a:ext cx="7861299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514350" lvl="0" marL="51435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Consciousness and Mobile Devices</a:t>
            </a:r>
          </a:p>
          <a:p>
            <a:pPr indent="-336550" lvl="0" marL="51435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 b="1" baseline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Consciousness and Personality Traits</a:t>
            </a:r>
          </a:p>
          <a:p>
            <a:pPr indent="-336550" lvl="0" marL="51435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 b="1" baseline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Consciousness and Social Context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baseline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baseline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hape 871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Shape 872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BIG PICTURE</a:t>
            </a:r>
          </a:p>
        </p:txBody>
      </p:sp>
      <p:pic>
        <p:nvPicPr>
          <p:cNvPr id="873" name="Shape 873"/>
          <p:cNvPicPr preferRelativeResize="0"/>
          <p:nvPr/>
        </p:nvPicPr>
        <p:blipFill rotWithShape="1">
          <a:blip r:embed="rId3">
            <a:alphaModFix/>
          </a:blip>
          <a:srcRect b="0" l="29927" r="31904" t="59464"/>
          <a:stretch/>
        </p:blipFill>
        <p:spPr>
          <a:xfrm>
            <a:off x="904724" y="4646866"/>
            <a:ext cx="1982524" cy="1914412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Shape 874"/>
          <p:cNvSpPr txBox="1"/>
          <p:nvPr/>
        </p:nvSpPr>
        <p:spPr>
          <a:xfrm>
            <a:off x="560239" y="2757140"/>
            <a:ext cx="2829257" cy="579785"/>
          </a:xfrm>
          <a:prstGeom prst="rect">
            <a:avLst/>
          </a:prstGeom>
          <a:solidFill>
            <a:schemeClr val="accent6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36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Automaticity</a:t>
            </a:r>
          </a:p>
        </p:txBody>
      </p:sp>
      <p:sp>
        <p:nvSpPr>
          <p:cNvPr id="875" name="Shape 875"/>
          <p:cNvSpPr txBox="1"/>
          <p:nvPr/>
        </p:nvSpPr>
        <p:spPr>
          <a:xfrm>
            <a:off x="904724" y="3861307"/>
            <a:ext cx="1982524" cy="579785"/>
          </a:xfrm>
          <a:prstGeom prst="rect">
            <a:avLst/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29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Individual</a:t>
            </a:r>
          </a:p>
        </p:txBody>
      </p:sp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Shape 882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BIG PICTURE</a:t>
            </a:r>
          </a:p>
        </p:txBody>
      </p:sp>
      <p:pic>
        <p:nvPicPr>
          <p:cNvPr id="883" name="Shape 883"/>
          <p:cNvPicPr preferRelativeResize="0"/>
          <p:nvPr/>
        </p:nvPicPr>
        <p:blipFill rotWithShape="1">
          <a:blip r:embed="rId3">
            <a:alphaModFix/>
          </a:blip>
          <a:srcRect b="0" l="29927" r="31904" t="59464"/>
          <a:stretch/>
        </p:blipFill>
        <p:spPr>
          <a:xfrm>
            <a:off x="904724" y="4646866"/>
            <a:ext cx="1982524" cy="1914412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Shape 884"/>
          <p:cNvSpPr txBox="1"/>
          <p:nvPr/>
        </p:nvSpPr>
        <p:spPr>
          <a:xfrm>
            <a:off x="560239" y="2757140"/>
            <a:ext cx="2829257" cy="579785"/>
          </a:xfrm>
          <a:prstGeom prst="rect">
            <a:avLst/>
          </a:prstGeom>
          <a:solidFill>
            <a:schemeClr val="accent6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36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Automaticity</a:t>
            </a:r>
          </a:p>
        </p:txBody>
      </p:sp>
      <p:sp>
        <p:nvSpPr>
          <p:cNvPr id="885" name="Shape 885"/>
          <p:cNvSpPr txBox="1"/>
          <p:nvPr/>
        </p:nvSpPr>
        <p:spPr>
          <a:xfrm>
            <a:off x="904724" y="3861307"/>
            <a:ext cx="1982524" cy="579785"/>
          </a:xfrm>
          <a:prstGeom prst="rect">
            <a:avLst/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29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Individual</a:t>
            </a:r>
          </a:p>
        </p:txBody>
      </p:sp>
      <p:pic>
        <p:nvPicPr>
          <p:cNvPr id="886" name="Shape 886"/>
          <p:cNvPicPr preferRelativeResize="0"/>
          <p:nvPr/>
        </p:nvPicPr>
        <p:blipFill rotWithShape="1">
          <a:blip r:embed="rId4">
            <a:alphaModFix/>
          </a:blip>
          <a:srcRect b="-461" l="0" r="261" t="0"/>
          <a:stretch/>
        </p:blipFill>
        <p:spPr>
          <a:xfrm>
            <a:off x="6225605" y="4646866"/>
            <a:ext cx="2109445" cy="1936194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Shape 887"/>
          <p:cNvSpPr txBox="1"/>
          <p:nvPr/>
        </p:nvSpPr>
        <p:spPr>
          <a:xfrm>
            <a:off x="6225605" y="3861307"/>
            <a:ext cx="2109445" cy="579785"/>
          </a:xfrm>
          <a:prstGeom prst="rect">
            <a:avLst/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29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</a:t>
            </a:r>
          </a:p>
        </p:txBody>
      </p:sp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Shape 894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BIG PICTURE</a:t>
            </a:r>
          </a:p>
        </p:txBody>
      </p:sp>
      <p:pic>
        <p:nvPicPr>
          <p:cNvPr id="895" name="Shape 895"/>
          <p:cNvPicPr preferRelativeResize="0"/>
          <p:nvPr/>
        </p:nvPicPr>
        <p:blipFill rotWithShape="1">
          <a:blip r:embed="rId3">
            <a:alphaModFix/>
          </a:blip>
          <a:srcRect b="0" l="29927" r="31904" t="59464"/>
          <a:stretch/>
        </p:blipFill>
        <p:spPr>
          <a:xfrm>
            <a:off x="904724" y="4646866"/>
            <a:ext cx="1982524" cy="1914412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Shape 896"/>
          <p:cNvSpPr txBox="1"/>
          <p:nvPr/>
        </p:nvSpPr>
        <p:spPr>
          <a:xfrm>
            <a:off x="560239" y="2757140"/>
            <a:ext cx="2829257" cy="579785"/>
          </a:xfrm>
          <a:prstGeom prst="rect">
            <a:avLst/>
          </a:prstGeom>
          <a:solidFill>
            <a:schemeClr val="accent6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36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Automaticity</a:t>
            </a:r>
          </a:p>
        </p:txBody>
      </p:sp>
      <p:sp>
        <p:nvSpPr>
          <p:cNvPr id="897" name="Shape 897"/>
          <p:cNvSpPr txBox="1"/>
          <p:nvPr/>
        </p:nvSpPr>
        <p:spPr>
          <a:xfrm>
            <a:off x="904724" y="3861307"/>
            <a:ext cx="1982524" cy="579785"/>
          </a:xfrm>
          <a:prstGeom prst="rect">
            <a:avLst/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29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Individual</a:t>
            </a:r>
          </a:p>
        </p:txBody>
      </p:sp>
      <p:pic>
        <p:nvPicPr>
          <p:cNvPr id="898" name="Shape 898"/>
          <p:cNvPicPr preferRelativeResize="0"/>
          <p:nvPr/>
        </p:nvPicPr>
        <p:blipFill rotWithShape="1">
          <a:blip r:embed="rId4">
            <a:alphaModFix/>
          </a:blip>
          <a:srcRect b="-461" l="0" r="261" t="0"/>
          <a:stretch/>
        </p:blipFill>
        <p:spPr>
          <a:xfrm>
            <a:off x="6225605" y="4646866"/>
            <a:ext cx="2109445" cy="1936194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Shape 899"/>
          <p:cNvSpPr txBox="1"/>
          <p:nvPr/>
        </p:nvSpPr>
        <p:spPr>
          <a:xfrm>
            <a:off x="6225605" y="3861307"/>
            <a:ext cx="2109445" cy="579785"/>
          </a:xfrm>
          <a:prstGeom prst="rect">
            <a:avLst/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29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</a:t>
            </a:r>
          </a:p>
        </p:txBody>
      </p:sp>
      <p:sp>
        <p:nvSpPr>
          <p:cNvPr id="900" name="Shape 900"/>
          <p:cNvSpPr txBox="1"/>
          <p:nvPr/>
        </p:nvSpPr>
        <p:spPr>
          <a:xfrm>
            <a:off x="5857542" y="2757140"/>
            <a:ext cx="2829257" cy="579785"/>
          </a:xfrm>
          <a:prstGeom prst="rect">
            <a:avLst/>
          </a:prstGeom>
          <a:solidFill>
            <a:schemeClr val="accent6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Accessibility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/>
        </p:nvSpPr>
        <p:spPr>
          <a:xfrm>
            <a:off x="0" y="988315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</a:p>
        </p:txBody>
      </p:sp>
      <p:sp>
        <p:nvSpPr>
          <p:cNvPr id="136" name="Shape 136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0" y="634372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</a:p>
        </p:txBody>
      </p:sp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Shape 907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BIG PICTURE</a:t>
            </a:r>
          </a:p>
        </p:txBody>
      </p:sp>
      <p:pic>
        <p:nvPicPr>
          <p:cNvPr id="908" name="Shape 908"/>
          <p:cNvPicPr preferRelativeResize="0"/>
          <p:nvPr/>
        </p:nvPicPr>
        <p:blipFill rotWithShape="1">
          <a:blip r:embed="rId3">
            <a:alphaModFix/>
          </a:blip>
          <a:srcRect b="0" l="29927" r="31904" t="59464"/>
          <a:stretch/>
        </p:blipFill>
        <p:spPr>
          <a:xfrm>
            <a:off x="904724" y="4646866"/>
            <a:ext cx="1982524" cy="1914412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Shape 909"/>
          <p:cNvSpPr txBox="1"/>
          <p:nvPr/>
        </p:nvSpPr>
        <p:spPr>
          <a:xfrm>
            <a:off x="560239" y="2757140"/>
            <a:ext cx="2829257" cy="579785"/>
          </a:xfrm>
          <a:prstGeom prst="rect">
            <a:avLst/>
          </a:prstGeom>
          <a:solidFill>
            <a:schemeClr val="accent6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36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Automaticity</a:t>
            </a:r>
          </a:p>
        </p:txBody>
      </p:sp>
      <p:sp>
        <p:nvSpPr>
          <p:cNvPr id="910" name="Shape 910"/>
          <p:cNvSpPr txBox="1"/>
          <p:nvPr/>
        </p:nvSpPr>
        <p:spPr>
          <a:xfrm>
            <a:off x="5857542" y="2757140"/>
            <a:ext cx="2829257" cy="579785"/>
          </a:xfrm>
          <a:prstGeom prst="rect">
            <a:avLst/>
          </a:prstGeom>
          <a:solidFill>
            <a:schemeClr val="accent6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Accessibility</a:t>
            </a:r>
          </a:p>
        </p:txBody>
      </p:sp>
      <p:sp>
        <p:nvSpPr>
          <p:cNvPr id="911" name="Shape 911"/>
          <p:cNvSpPr/>
          <p:nvPr/>
        </p:nvSpPr>
        <p:spPr>
          <a:xfrm>
            <a:off x="3841137" y="2757140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EDBFF"/>
              </a:gs>
              <a:gs pos="35000">
                <a:srgbClr val="D1E5FE"/>
              </a:gs>
              <a:gs pos="100000">
                <a:srgbClr val="EEF5FF"/>
              </a:gs>
            </a:gsLst>
            <a:lin ang="16200000" scaled="0"/>
          </a:gra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Shape 912"/>
          <p:cNvSpPr/>
          <p:nvPr/>
        </p:nvSpPr>
        <p:spPr>
          <a:xfrm flipH="1">
            <a:off x="4636666" y="2757140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EDBFF"/>
              </a:gs>
              <a:gs pos="35000">
                <a:srgbClr val="D1E5FE"/>
              </a:gs>
              <a:gs pos="100000">
                <a:srgbClr val="EEF5FF"/>
              </a:gs>
            </a:gsLst>
            <a:lin ang="16200000" scaled="0"/>
          </a:gra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Shape 913"/>
          <p:cNvSpPr txBox="1"/>
          <p:nvPr/>
        </p:nvSpPr>
        <p:spPr>
          <a:xfrm>
            <a:off x="904724" y="3861307"/>
            <a:ext cx="1982524" cy="579785"/>
          </a:xfrm>
          <a:prstGeom prst="rect">
            <a:avLst/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29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Individual</a:t>
            </a:r>
          </a:p>
        </p:txBody>
      </p:sp>
      <p:pic>
        <p:nvPicPr>
          <p:cNvPr id="914" name="Shape 914"/>
          <p:cNvPicPr preferRelativeResize="0"/>
          <p:nvPr/>
        </p:nvPicPr>
        <p:blipFill rotWithShape="1">
          <a:blip r:embed="rId4">
            <a:alphaModFix/>
          </a:blip>
          <a:srcRect b="-461" l="0" r="261" t="0"/>
          <a:stretch/>
        </p:blipFill>
        <p:spPr>
          <a:xfrm>
            <a:off x="6225605" y="4646866"/>
            <a:ext cx="2109445" cy="1936194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Shape 915"/>
          <p:cNvSpPr txBox="1"/>
          <p:nvPr/>
        </p:nvSpPr>
        <p:spPr>
          <a:xfrm>
            <a:off x="6225605" y="3861307"/>
            <a:ext cx="2109445" cy="579785"/>
          </a:xfrm>
          <a:prstGeom prst="rect">
            <a:avLst/>
          </a:prstGeom>
          <a:solidFill>
            <a:schemeClr val="accent1"/>
          </a:solidFill>
          <a:ln cap="flat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29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</a:t>
            </a:r>
          </a:p>
        </p:txBody>
      </p:sp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Shape 922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TOWARD CHANGE</a:t>
            </a:r>
          </a:p>
        </p:txBody>
      </p:sp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Shape 928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Shape 929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TOWARD CHANGE</a:t>
            </a:r>
          </a:p>
        </p:txBody>
      </p:sp>
      <p:pic>
        <p:nvPicPr>
          <p:cNvPr id="930" name="Shape 9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8427" y="1953380"/>
            <a:ext cx="3460750" cy="4614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Shape 937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TOWARD CHANGE</a:t>
            </a:r>
          </a:p>
        </p:txBody>
      </p:sp>
      <p:pic>
        <p:nvPicPr>
          <p:cNvPr id="938" name="Shape 9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054" y="2832666"/>
            <a:ext cx="2020660" cy="2694214"/>
          </a:xfrm>
          <a:prstGeom prst="rect">
            <a:avLst/>
          </a:prstGeom>
          <a:noFill/>
          <a:ln cap="flat" w="571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939" name="Shape 9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9571" y="2832666"/>
            <a:ext cx="4789712" cy="2694214"/>
          </a:xfrm>
          <a:prstGeom prst="rect">
            <a:avLst/>
          </a:prstGeom>
          <a:noFill/>
          <a:ln cap="flat" w="571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940" name="Shape 940"/>
          <p:cNvSpPr/>
          <p:nvPr/>
        </p:nvSpPr>
        <p:spPr>
          <a:xfrm>
            <a:off x="2788851" y="3954569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w="25400">
            <a:solidFill>
              <a:srgbClr val="B56E3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Shape 947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PERSONAL CHANGE</a:t>
            </a:r>
          </a:p>
        </p:txBody>
      </p:sp>
      <p:sp>
        <p:nvSpPr>
          <p:cNvPr id="948" name="Shape 948"/>
          <p:cNvSpPr txBox="1"/>
          <p:nvPr/>
        </p:nvSpPr>
        <p:spPr>
          <a:xfrm>
            <a:off x="1282700" y="2345138"/>
            <a:ext cx="656166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Identify the Triggers</a:t>
            </a:r>
          </a:p>
        </p:txBody>
      </p:sp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Shape 955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PERSONAL CHANGE</a:t>
            </a:r>
          </a:p>
        </p:txBody>
      </p:sp>
      <p:sp>
        <p:nvSpPr>
          <p:cNvPr id="956" name="Shape 956"/>
          <p:cNvSpPr txBox="1"/>
          <p:nvPr/>
        </p:nvSpPr>
        <p:spPr>
          <a:xfrm>
            <a:off x="1282700" y="2345138"/>
            <a:ext cx="656166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Identify the Triggers</a:t>
            </a:r>
          </a:p>
        </p:txBody>
      </p:sp>
      <p:sp>
        <p:nvSpPr>
          <p:cNvPr id="957" name="Shape 957"/>
          <p:cNvSpPr txBox="1"/>
          <p:nvPr/>
        </p:nvSpPr>
        <p:spPr>
          <a:xfrm>
            <a:off x="1282700" y="4511394"/>
            <a:ext cx="656166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Rewire the Automatic Responses</a:t>
            </a:r>
          </a:p>
        </p:txBody>
      </p:sp>
      <p:sp>
        <p:nvSpPr>
          <p:cNvPr id="958" name="Shape 958"/>
          <p:cNvSpPr/>
          <p:nvPr/>
        </p:nvSpPr>
        <p:spPr>
          <a:xfrm rot="5400000">
            <a:off x="4131029" y="3407526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EDBFF"/>
              </a:gs>
              <a:gs pos="35000">
                <a:srgbClr val="D1E5FE"/>
              </a:gs>
              <a:gs pos="100000">
                <a:srgbClr val="EEF5FF"/>
              </a:gs>
            </a:gsLst>
            <a:lin ang="16200000" scaled="0"/>
          </a:gradFill>
          <a:ln cap="flat" w="9525">
            <a:solidFill>
              <a:srgbClr val="4A7DBB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Shape 964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Shape 965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CHANGE</a:t>
            </a:r>
          </a:p>
        </p:txBody>
      </p:sp>
      <p:sp>
        <p:nvSpPr>
          <p:cNvPr id="966" name="Shape 966"/>
          <p:cNvSpPr txBox="1"/>
          <p:nvPr/>
        </p:nvSpPr>
        <p:spPr>
          <a:xfrm>
            <a:off x="1282699" y="2083527"/>
            <a:ext cx="679449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Build on existing message campaigns.</a:t>
            </a:r>
          </a:p>
        </p:txBody>
      </p:sp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Shape 972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Shape 973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CHANGE</a:t>
            </a:r>
          </a:p>
        </p:txBody>
      </p:sp>
      <p:sp>
        <p:nvSpPr>
          <p:cNvPr id="974" name="Shape 974"/>
          <p:cNvSpPr txBox="1"/>
          <p:nvPr/>
        </p:nvSpPr>
        <p:spPr>
          <a:xfrm>
            <a:off x="1282699" y="2083527"/>
            <a:ext cx="679449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Build on existing message campaigns.</a:t>
            </a:r>
          </a:p>
        </p:txBody>
      </p:sp>
      <p:sp>
        <p:nvSpPr>
          <p:cNvPr id="975" name="Shape 975"/>
          <p:cNvSpPr/>
          <p:nvPr/>
        </p:nvSpPr>
        <p:spPr>
          <a:xfrm rot="5400000">
            <a:off x="4131029" y="3009762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E2CA"/>
              </a:gs>
              <a:gs pos="35000">
                <a:srgbClr val="FFEADA"/>
              </a:gs>
              <a:gs pos="100000">
                <a:srgbClr val="FEF8F1"/>
              </a:gs>
            </a:gsLst>
            <a:lin ang="16200000" scaled="0"/>
          </a:gradFill>
          <a:ln cap="flat" w="9525">
            <a:solidFill>
              <a:srgbClr val="F692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Shape 982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CHANGE</a:t>
            </a:r>
          </a:p>
        </p:txBody>
      </p:sp>
      <p:sp>
        <p:nvSpPr>
          <p:cNvPr id="983" name="Shape 983"/>
          <p:cNvSpPr txBox="1"/>
          <p:nvPr/>
        </p:nvSpPr>
        <p:spPr>
          <a:xfrm>
            <a:off x="1282699" y="2083527"/>
            <a:ext cx="679449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Build on existing message campaigns.</a:t>
            </a:r>
          </a:p>
        </p:txBody>
      </p:sp>
      <p:sp>
        <p:nvSpPr>
          <p:cNvPr id="984" name="Shape 984"/>
          <p:cNvSpPr txBox="1"/>
          <p:nvPr/>
        </p:nvSpPr>
        <p:spPr>
          <a:xfrm>
            <a:off x="1282700" y="4000141"/>
            <a:ext cx="679449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Build common triggers into the message.</a:t>
            </a:r>
          </a:p>
        </p:txBody>
      </p:sp>
      <p:sp>
        <p:nvSpPr>
          <p:cNvPr id="985" name="Shape 985"/>
          <p:cNvSpPr/>
          <p:nvPr/>
        </p:nvSpPr>
        <p:spPr>
          <a:xfrm rot="5400000">
            <a:off x="4131029" y="3009762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E2CA"/>
              </a:gs>
              <a:gs pos="35000">
                <a:srgbClr val="FFEADA"/>
              </a:gs>
              <a:gs pos="100000">
                <a:srgbClr val="FEF8F1"/>
              </a:gs>
            </a:gsLst>
            <a:lin ang="16200000" scaled="0"/>
          </a:gradFill>
          <a:ln cap="flat" w="9525">
            <a:solidFill>
              <a:srgbClr val="F692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Shape 991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Shape 992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 THE CUES</a:t>
            </a:r>
          </a:p>
        </p:txBody>
      </p:sp>
      <p:sp>
        <p:nvSpPr>
          <p:cNvPr id="993" name="Shape 993"/>
          <p:cNvSpPr txBox="1"/>
          <p:nvPr/>
        </p:nvSpPr>
        <p:spPr>
          <a:xfrm>
            <a:off x="1049866" y="2109281"/>
            <a:ext cx="8218714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1" lang="en-US" sz="3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If your phone buzzes or blinks at you…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1" lang="en-US" sz="3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If you get bored…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1" lang="en-US" sz="3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If you are waiting for an email to arrive…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1" lang="en-US" sz="3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If you get lonely...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1" lang="en-US" sz="3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If you forgot to mention something….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1" lang="en-US" sz="3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If you are running late…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1" sz="32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/>
        </p:nvSpPr>
        <p:spPr>
          <a:xfrm>
            <a:off x="0" y="988315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</a:p>
        </p:txBody>
      </p:sp>
      <p:sp>
        <p:nvSpPr>
          <p:cNvPr id="144" name="Shape 144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0" y="634372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1635900" y="2146915"/>
            <a:ext cx="3318573" cy="4111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1) Eating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2) Drinking 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3) Sleeping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4) </a:t>
            </a:r>
            <a:r>
              <a:rPr b="1" baseline="0" i="0" lang="en-US" sz="3000" u="none" cap="none" strike="noStrik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Leisure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5) Social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6) Media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7) Hygiene</a:t>
            </a:r>
          </a:p>
          <a:p>
            <a:pPr indent="0" lvl="0" marL="0" marR="0" rtl="0" algn="ctr">
              <a:spcBef>
                <a:spcPts val="640"/>
              </a:spcBef>
              <a:buClr>
                <a:srgbClr val="888888"/>
              </a:buClr>
              <a:buFont typeface="Calibri"/>
              <a:buNone/>
            </a:pPr>
            <a:r>
              <a:t/>
            </a:r>
            <a:endParaRPr b="1" baseline="0" i="0" sz="3200" u="none" cap="none" strike="noStrike">
              <a:solidFill>
                <a:srgbClr val="558E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4758628" y="2176393"/>
            <a:ext cx="3318573" cy="4111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8) Sex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9) Work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10) Tobacco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11) Alcohol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12) Coffee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13) Spending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14) Exercise</a:t>
            </a:r>
          </a:p>
          <a:p>
            <a:pPr indent="0" lvl="0" marL="0" marR="0" rtl="0" algn="ctr">
              <a:spcBef>
                <a:spcPts val="640"/>
              </a:spcBef>
              <a:buClr>
                <a:srgbClr val="888888"/>
              </a:buClr>
              <a:buFont typeface="Calibri"/>
              <a:buNone/>
            </a:pPr>
            <a:r>
              <a:t/>
            </a:r>
            <a:endParaRPr b="1" baseline="0" i="0" sz="3200" u="none" cap="none" strike="noStrike">
              <a:solidFill>
                <a:srgbClr val="558ED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Shape 1000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CHANGE</a:t>
            </a:r>
          </a:p>
        </p:txBody>
      </p:sp>
      <p:sp>
        <p:nvSpPr>
          <p:cNvPr id="1001" name="Shape 1001"/>
          <p:cNvSpPr txBox="1"/>
          <p:nvPr/>
        </p:nvSpPr>
        <p:spPr>
          <a:xfrm>
            <a:off x="1282699" y="2083527"/>
            <a:ext cx="679449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Build on existing message campaigns.</a:t>
            </a:r>
          </a:p>
        </p:txBody>
      </p:sp>
      <p:sp>
        <p:nvSpPr>
          <p:cNvPr id="1002" name="Shape 1002"/>
          <p:cNvSpPr txBox="1"/>
          <p:nvPr/>
        </p:nvSpPr>
        <p:spPr>
          <a:xfrm>
            <a:off x="1282700" y="4000141"/>
            <a:ext cx="679449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Build common triggers into the message.</a:t>
            </a:r>
          </a:p>
        </p:txBody>
      </p:sp>
      <p:sp>
        <p:nvSpPr>
          <p:cNvPr id="1003" name="Shape 1003"/>
          <p:cNvSpPr/>
          <p:nvPr/>
        </p:nvSpPr>
        <p:spPr>
          <a:xfrm rot="5400000">
            <a:off x="4131029" y="3009762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E2CA"/>
              </a:gs>
              <a:gs pos="35000">
                <a:srgbClr val="FFEADA"/>
              </a:gs>
              <a:gs pos="100000">
                <a:srgbClr val="FEF8F1"/>
              </a:gs>
            </a:gsLst>
            <a:lin ang="16200000" scaled="0"/>
          </a:gradFill>
          <a:ln cap="flat" w="9525">
            <a:solidFill>
              <a:srgbClr val="F692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Shape 1004"/>
          <p:cNvSpPr txBox="1"/>
          <p:nvPr/>
        </p:nvSpPr>
        <p:spPr>
          <a:xfrm>
            <a:off x="1282699" y="5821683"/>
            <a:ext cx="6794501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Build specific responses into the message.</a:t>
            </a:r>
          </a:p>
        </p:txBody>
      </p:sp>
      <p:sp>
        <p:nvSpPr>
          <p:cNvPr id="1005" name="Shape 1005"/>
          <p:cNvSpPr/>
          <p:nvPr/>
        </p:nvSpPr>
        <p:spPr>
          <a:xfrm rot="5400000">
            <a:off x="4131029" y="4922021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E2CA"/>
              </a:gs>
              <a:gs pos="35000">
                <a:srgbClr val="FFEADA"/>
              </a:gs>
              <a:gs pos="100000">
                <a:srgbClr val="FEF8F1"/>
              </a:gs>
            </a:gsLst>
            <a:lin ang="16200000" scaled="0"/>
          </a:gradFill>
          <a:ln cap="flat" w="9525">
            <a:solidFill>
              <a:srgbClr val="F692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hape 1011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Shape 1012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REPROGRAM THE BEHAIVOR</a:t>
            </a:r>
          </a:p>
        </p:txBody>
      </p:sp>
      <p:sp>
        <p:nvSpPr>
          <p:cNvPr id="1013" name="Shape 1013"/>
          <p:cNvSpPr txBox="1"/>
          <p:nvPr/>
        </p:nvSpPr>
        <p:spPr>
          <a:xfrm>
            <a:off x="-141514" y="2109281"/>
            <a:ext cx="8218714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1" baseline="0" i="1" lang="en-US" sz="3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…change the music.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1" baseline="0" i="1" lang="en-US" sz="3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…check the directions.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1" baseline="0" i="1" lang="en-US" sz="3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…check the speedometer.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1" baseline="0" i="1" lang="en-US" sz="3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…hand your phone to a passenger.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1" baseline="0" i="1" lang="en-US" sz="3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…check your mirrors.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1" baseline="0" i="1" lang="en-US" sz="3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…silence your phone.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1" sz="32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Shape 1020"/>
          <p:cNvSpPr txBox="1"/>
          <p:nvPr/>
        </p:nvSpPr>
        <p:spPr>
          <a:xfrm>
            <a:off x="0" y="607343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CHANGE</a:t>
            </a:r>
          </a:p>
        </p:txBody>
      </p:sp>
      <p:sp>
        <p:nvSpPr>
          <p:cNvPr id="1021" name="Shape 1021"/>
          <p:cNvSpPr txBox="1"/>
          <p:nvPr/>
        </p:nvSpPr>
        <p:spPr>
          <a:xfrm>
            <a:off x="1282699" y="2083527"/>
            <a:ext cx="679449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Build on existing message campaigns.</a:t>
            </a:r>
          </a:p>
        </p:txBody>
      </p:sp>
      <p:sp>
        <p:nvSpPr>
          <p:cNvPr id="1022" name="Shape 1022"/>
          <p:cNvSpPr txBox="1"/>
          <p:nvPr/>
        </p:nvSpPr>
        <p:spPr>
          <a:xfrm>
            <a:off x="1282700" y="4000141"/>
            <a:ext cx="6794498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Build common triggers into the message.</a:t>
            </a:r>
          </a:p>
        </p:txBody>
      </p:sp>
      <p:sp>
        <p:nvSpPr>
          <p:cNvPr id="1023" name="Shape 1023"/>
          <p:cNvSpPr/>
          <p:nvPr/>
        </p:nvSpPr>
        <p:spPr>
          <a:xfrm rot="5400000">
            <a:off x="4131029" y="3009762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E2CA"/>
              </a:gs>
              <a:gs pos="35000">
                <a:srgbClr val="FFEADA"/>
              </a:gs>
              <a:gs pos="100000">
                <a:srgbClr val="FEF8F1"/>
              </a:gs>
            </a:gsLst>
            <a:lin ang="16200000" scaled="0"/>
          </a:gradFill>
          <a:ln cap="flat" w="9525">
            <a:solidFill>
              <a:srgbClr val="F692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Shape 1024"/>
          <p:cNvSpPr txBox="1"/>
          <p:nvPr/>
        </p:nvSpPr>
        <p:spPr>
          <a:xfrm>
            <a:off x="1282699" y="5821683"/>
            <a:ext cx="6794501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Build specific responses into the message.</a:t>
            </a:r>
          </a:p>
        </p:txBody>
      </p:sp>
      <p:sp>
        <p:nvSpPr>
          <p:cNvPr id="1025" name="Shape 1025"/>
          <p:cNvSpPr/>
          <p:nvPr/>
        </p:nvSpPr>
        <p:spPr>
          <a:xfrm rot="5400000">
            <a:off x="4131029" y="4922021"/>
            <a:ext cx="795527" cy="579785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E2CA"/>
              </a:gs>
              <a:gs pos="35000">
                <a:srgbClr val="FFEADA"/>
              </a:gs>
              <a:gs pos="100000">
                <a:srgbClr val="FEF8F1"/>
              </a:gs>
            </a:gsLst>
            <a:lin ang="16200000" scaled="0"/>
          </a:gradFill>
          <a:ln cap="flat" w="9525">
            <a:solidFill>
              <a:srgbClr val="F692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 txBox="1"/>
          <p:nvPr/>
        </p:nvSpPr>
        <p:spPr>
          <a:xfrm>
            <a:off x="815487" y="2863440"/>
            <a:ext cx="7861299" cy="2554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Scott W. Campbell, University of Michigan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Emily B. Falk, University of Pennsylvania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Ethan Kross, University of Michigan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Sonya Dal Cin, University of Michigan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Chris Cascio, University of Pennsylvania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Matthew O’Donnell, University of Pennsylvania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Ray Bingham, University of Pennsylvania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Elliot Panek, University of Alabama</a:t>
            </a:r>
          </a:p>
        </p:txBody>
      </p:sp>
      <p:sp>
        <p:nvSpPr>
          <p:cNvPr id="1032" name="Shape 1032"/>
          <p:cNvSpPr/>
          <p:nvPr/>
        </p:nvSpPr>
        <p:spPr>
          <a:xfrm>
            <a:off x="1049866" y="141515"/>
            <a:ext cx="7027333" cy="2391394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3" name="Shape 1033"/>
          <p:cNvSpPr txBox="1"/>
          <p:nvPr/>
        </p:nvSpPr>
        <p:spPr>
          <a:xfrm>
            <a:off x="0" y="317030"/>
            <a:ext cx="9144000" cy="2554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COMMUNICATION,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UN</a:t>
            </a: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CONSCIOUSNESS,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baseline="0" i="0" lang="en-US" sz="4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DRIVING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4" name="Shape 1034"/>
          <p:cNvPicPr preferRelativeResize="0"/>
          <p:nvPr/>
        </p:nvPicPr>
        <p:blipFill rotWithShape="1">
          <a:blip r:embed="rId3">
            <a:alphaModFix/>
          </a:blip>
          <a:srcRect b="-30363" l="0" r="0" t="-5420"/>
          <a:stretch/>
        </p:blipFill>
        <p:spPr>
          <a:xfrm>
            <a:off x="6261305" y="4981105"/>
            <a:ext cx="2415481" cy="68278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035" name="Shape 10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367" y="5742542"/>
            <a:ext cx="2542419" cy="632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Shape 10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54660" y="2863440"/>
            <a:ext cx="1622125" cy="94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Shape 10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68629" y="5657067"/>
            <a:ext cx="4189411" cy="749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Shape 10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04093" y="3995555"/>
            <a:ext cx="1972693" cy="854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1049866" y="431829"/>
            <a:ext cx="7027333" cy="1112971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0" y="634372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1635900" y="2146915"/>
            <a:ext cx="3318573" cy="4111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1) Eating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2) Drinking 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3) Sleeping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4) </a:t>
            </a:r>
            <a:r>
              <a:rPr b="1" baseline="0" i="0" lang="en-US" sz="3000" u="none" cap="none" strike="noStrik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Leisure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F79646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5) Social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F79646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6) Media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7) Hygiene</a:t>
            </a:r>
          </a:p>
          <a:p>
            <a:pPr indent="0" lvl="0" marL="0" marR="0" rtl="0" algn="ctr">
              <a:spcBef>
                <a:spcPts val="640"/>
              </a:spcBef>
              <a:buClr>
                <a:srgbClr val="888888"/>
              </a:buClr>
              <a:buFont typeface="Calibri"/>
              <a:buNone/>
            </a:pPr>
            <a:r>
              <a:t/>
            </a:r>
            <a:endParaRPr b="1" baseline="0" i="0" sz="3200" u="none" cap="none" strike="noStrike">
              <a:solidFill>
                <a:srgbClr val="558E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4758628" y="2176393"/>
            <a:ext cx="3318573" cy="4111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8) Sex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9) Work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10) Tobacco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11) Alcohol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12) Coffee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13) Spending</a:t>
            </a:r>
          </a:p>
          <a:p>
            <a:pPr indent="-342900" lvl="0" marL="342900" marR="0" rtl="0" algn="l">
              <a:spcBef>
                <a:spcPts val="600"/>
              </a:spcBef>
              <a:buClr>
                <a:srgbClr val="558ED5"/>
              </a:buClr>
              <a:buSzPct val="100000"/>
              <a:buFont typeface="Arial"/>
              <a:buChar char="▪"/>
            </a:pPr>
            <a:r>
              <a:rPr b="1" baseline="0" i="0" lang="en-US" sz="3000" u="none" cap="none" strike="noStrike">
                <a:solidFill>
                  <a:srgbClr val="558ED5"/>
                </a:solidFill>
                <a:latin typeface="Arial"/>
                <a:ea typeface="Arial"/>
                <a:cs typeface="Arial"/>
                <a:sym typeface="Arial"/>
              </a:rPr>
              <a:t>14) Exercise</a:t>
            </a:r>
          </a:p>
          <a:p>
            <a:pPr indent="0" lvl="0" marL="0" marR="0" rtl="0" algn="ctr">
              <a:spcBef>
                <a:spcPts val="640"/>
              </a:spcBef>
              <a:buClr>
                <a:srgbClr val="888888"/>
              </a:buClr>
              <a:buFont typeface="Calibri"/>
              <a:buNone/>
            </a:pPr>
            <a:r>
              <a:t/>
            </a:r>
            <a:endParaRPr b="1" baseline="0" i="0" sz="3200" u="none" cap="none" strike="noStrike">
              <a:solidFill>
                <a:srgbClr val="558ED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