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40" r:id="rId1"/>
  </p:sldMasterIdLst>
  <p:notesMasterIdLst>
    <p:notesMasterId r:id="rId31"/>
  </p:notesMasterIdLst>
  <p:handoutMasterIdLst>
    <p:handoutMasterId r:id="rId32"/>
  </p:handoutMasterIdLst>
  <p:sldIdLst>
    <p:sldId id="429" r:id="rId2"/>
    <p:sldId id="430" r:id="rId3"/>
    <p:sldId id="432" r:id="rId4"/>
    <p:sldId id="434" r:id="rId5"/>
    <p:sldId id="440" r:id="rId6"/>
    <p:sldId id="413" r:id="rId7"/>
    <p:sldId id="433" r:id="rId8"/>
    <p:sldId id="405" r:id="rId9"/>
    <p:sldId id="431" r:id="rId10"/>
    <p:sldId id="412" r:id="rId11"/>
    <p:sldId id="427" r:id="rId12"/>
    <p:sldId id="454" r:id="rId13"/>
    <p:sldId id="444" r:id="rId14"/>
    <p:sldId id="435" r:id="rId15"/>
    <p:sldId id="404" r:id="rId16"/>
    <p:sldId id="436" r:id="rId17"/>
    <p:sldId id="455" r:id="rId18"/>
    <p:sldId id="437" r:id="rId19"/>
    <p:sldId id="438" r:id="rId20"/>
    <p:sldId id="449" r:id="rId21"/>
    <p:sldId id="451" r:id="rId22"/>
    <p:sldId id="450" r:id="rId23"/>
    <p:sldId id="457" r:id="rId24"/>
    <p:sldId id="439" r:id="rId25"/>
    <p:sldId id="441" r:id="rId26"/>
    <p:sldId id="445" r:id="rId27"/>
    <p:sldId id="446" r:id="rId28"/>
    <p:sldId id="452" r:id="rId29"/>
    <p:sldId id="423" r:id="rId30"/>
  </p:sldIdLst>
  <p:sldSz cx="9144000" cy="6858000" type="screen4x3"/>
  <p:notesSz cx="7010400" cy="9296400"/>
  <p:defaultTextStyle>
    <a:defPPr>
      <a:defRPr lang="en-US"/>
    </a:defPPr>
    <a:lvl1pPr algn="r"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1pPr>
    <a:lvl2pPr marL="457200" algn="r"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2pPr>
    <a:lvl3pPr marL="914400" algn="r"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3pPr>
    <a:lvl4pPr marL="1371600" algn="r"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4pPr>
    <a:lvl5pPr marL="1828800" algn="r"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5pPr>
    <a:lvl6pPr marL="2286000" algn="l" defTabSz="914400" rtl="0" eaLnBrk="1" latinLnBrk="0" hangingPunct="1">
      <a:defRPr sz="2400" kern="1200">
        <a:solidFill>
          <a:schemeClr val="tx1"/>
        </a:solidFill>
        <a:latin typeface="Arial" charset="0"/>
        <a:ea typeface="ヒラギノ角ゴ Pro W3" pitchFamily="1" charset="-128"/>
        <a:cs typeface="+mn-cs"/>
      </a:defRPr>
    </a:lvl6pPr>
    <a:lvl7pPr marL="2743200" algn="l" defTabSz="914400" rtl="0" eaLnBrk="1" latinLnBrk="0" hangingPunct="1">
      <a:defRPr sz="2400" kern="1200">
        <a:solidFill>
          <a:schemeClr val="tx1"/>
        </a:solidFill>
        <a:latin typeface="Arial" charset="0"/>
        <a:ea typeface="ヒラギノ角ゴ Pro W3" pitchFamily="1" charset="-128"/>
        <a:cs typeface="+mn-cs"/>
      </a:defRPr>
    </a:lvl7pPr>
    <a:lvl8pPr marL="3200400" algn="l" defTabSz="914400" rtl="0" eaLnBrk="1" latinLnBrk="0" hangingPunct="1">
      <a:defRPr sz="2400" kern="1200">
        <a:solidFill>
          <a:schemeClr val="tx1"/>
        </a:solidFill>
        <a:latin typeface="Arial" charset="0"/>
        <a:ea typeface="ヒラギノ角ゴ Pro W3" pitchFamily="1" charset="-128"/>
        <a:cs typeface="+mn-cs"/>
      </a:defRPr>
    </a:lvl8pPr>
    <a:lvl9pPr marL="3657600" algn="l" defTabSz="914400" rtl="0" eaLnBrk="1" latinLnBrk="0" hangingPunct="1">
      <a:defRPr sz="2400" kern="1200">
        <a:solidFill>
          <a:schemeClr val="tx1"/>
        </a:solidFill>
        <a:latin typeface="Arial" charset="0"/>
        <a:ea typeface="ヒラギノ角ゴ Pro W3"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392"/>
    <a:srgbClr val="008000"/>
    <a:srgbClr val="009900"/>
    <a:srgbClr val="A40000"/>
    <a:srgbClr val="D9D9D9"/>
    <a:srgbClr val="00CC66"/>
    <a:srgbClr val="969696"/>
    <a:srgbClr val="808080"/>
    <a:srgbClr val="5F5F5F"/>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32787"/>
    <p:restoredTop sz="74171" autoAdjust="0"/>
  </p:normalViewPr>
  <p:slideViewPr>
    <p:cSldViewPr>
      <p:cViewPr varScale="1">
        <p:scale>
          <a:sx n="86" d="100"/>
          <a:sy n="86" d="100"/>
        </p:scale>
        <p:origin x="-306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3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5F4770F3-0DC4-4FC2-8FDA-F9ABE17793FE}" type="datetimeFigureOut">
              <a:rPr lang="en-US" smtClean="0"/>
              <a:pPr/>
              <a:t>5/2/2014</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D88F374-4C4F-4374-8BD0-3A22855D2D31}" type="slidenum">
              <a:rPr lang="en-US" smtClean="0"/>
              <a:pPr/>
              <a:t>‹#›</a:t>
            </a:fld>
            <a:endParaRPr lang="en-US" dirty="0"/>
          </a:p>
        </p:txBody>
      </p:sp>
    </p:spTree>
    <p:extLst>
      <p:ext uri="{BB962C8B-B14F-4D97-AF65-F5344CB8AC3E}">
        <p14:creationId xmlns:p14="http://schemas.microsoft.com/office/powerpoint/2010/main" val="1032345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DCEA03D-BA78-4EA0-9445-C124D15A94AA}" type="datetimeFigureOut">
              <a:rPr lang="en-US" smtClean="0"/>
              <a:pPr/>
              <a:t>5/2/2014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847F1BC-5D46-4AAD-BB7E-9686B2868122}" type="slidenum">
              <a:rPr lang="en-US" smtClean="0"/>
              <a:pPr/>
              <a:t>‹#›</a:t>
            </a:fld>
            <a:endParaRPr lang="en-US" dirty="0"/>
          </a:p>
        </p:txBody>
      </p:sp>
    </p:spTree>
    <p:extLst>
      <p:ext uri="{BB962C8B-B14F-4D97-AF65-F5344CB8AC3E}">
        <p14:creationId xmlns:p14="http://schemas.microsoft.com/office/powerpoint/2010/main" val="1786452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47F1BC-5D46-4AAD-BB7E-9686B2868122}" type="slidenum">
              <a:rPr lang="en-US" smtClean="0"/>
              <a:pPr/>
              <a:t>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47F1BC-5D46-4AAD-BB7E-9686B2868122}" type="slidenum">
              <a:rPr lang="en-US" smtClean="0"/>
              <a:pPr/>
              <a:t>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47F1BC-5D46-4AAD-BB7E-9686B2868122}" type="slidenum">
              <a:rPr lang="en-US" smtClean="0"/>
              <a:pPr/>
              <a:t>10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47F1BC-5D46-4AAD-BB7E-9686B2868122}" type="slidenum">
              <a:rPr lang="en-US" smtClean="0"/>
              <a:pPr/>
              <a:t>11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47F1BC-5D46-4AAD-BB7E-9686B2868122}" type="slidenum">
              <a:rPr lang="en-US" smtClean="0"/>
              <a:pPr/>
              <a:t>15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rPr>
              <a:t>The guidelines include recommendations to limit the time a driver must take his eyes off the road to perform any task to two seconds at a time and twelve seconds total. The guidelines also recommend disabling several operations unless the vehicle is stopped and in park, such as:</a:t>
            </a:r>
          </a:p>
          <a:p>
            <a:pPr lvl="1"/>
            <a:r>
              <a:rPr lang="en-US" dirty="0">
                <a:latin typeface="Calibri" panose="020F0502020204030204" pitchFamily="34" charset="0"/>
              </a:rPr>
              <a:t>Manual text entry for the purposes of text messaging and internet browsing</a:t>
            </a:r>
          </a:p>
          <a:p>
            <a:pPr lvl="1"/>
            <a:r>
              <a:rPr lang="en-US" dirty="0">
                <a:latin typeface="Calibri" panose="020F0502020204030204" pitchFamily="34" charset="0"/>
              </a:rPr>
              <a:t>Video-based entertainment and communications like video phoning or video conferencing</a:t>
            </a:r>
          </a:p>
          <a:p>
            <a:pPr lvl="1"/>
            <a:r>
              <a:rPr lang="en-US" dirty="0">
                <a:latin typeface="Calibri" panose="020F0502020204030204" pitchFamily="34" charset="0"/>
              </a:rPr>
              <a:t>Displays of certain types of text, including text messages, web pages, social media content.</a:t>
            </a:r>
          </a:p>
          <a:p>
            <a:endParaRPr lang="en-US" dirty="0"/>
          </a:p>
        </p:txBody>
      </p:sp>
      <p:sp>
        <p:nvSpPr>
          <p:cNvPr id="4" name="Slide Number Placeholder 3"/>
          <p:cNvSpPr>
            <a:spLocks noGrp="1"/>
          </p:cNvSpPr>
          <p:nvPr>
            <p:ph type="sldNum" sz="quarter" idx="10"/>
          </p:nvPr>
        </p:nvSpPr>
        <p:spPr/>
        <p:txBody>
          <a:bodyPr/>
          <a:lstStyle/>
          <a:p>
            <a:fld id="{9847F1BC-5D46-4AAD-BB7E-9686B2868122}" type="slidenum">
              <a:rPr lang="en-US" smtClean="0"/>
              <a:pPr/>
              <a:t>24</a:t>
            </a:fld>
            <a:endParaRPr lang="en-US" dirty="0"/>
          </a:p>
        </p:txBody>
      </p:sp>
    </p:spTree>
    <p:extLst>
      <p:ext uri="{BB962C8B-B14F-4D97-AF65-F5344CB8AC3E}">
        <p14:creationId xmlns:p14="http://schemas.microsoft.com/office/powerpoint/2010/main" val="249819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47F1BC-5D46-4AAD-BB7E-9686B2868122}" type="slidenum">
              <a:rPr lang="en-US" smtClean="0"/>
              <a:pPr/>
              <a:t>29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endParaRPr lang="en-US" dirty="0"/>
          </a:p>
        </p:txBody>
      </p:sp>
      <p:sp>
        <p:nvSpPr>
          <p:cNvPr id="20" name="Footer Placeholder 19"/>
          <p:cNvSpPr>
            <a:spLocks noGrp="1"/>
          </p:cNvSpPr>
          <p:nvPr>
            <p:ph type="ftr" sz="quarter" idx="11"/>
          </p:nvPr>
        </p:nvSpPr>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fld id="{52A7E409-F8F3-4C5F-A2D9-A8CA556C72C1}"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9020A2E3-1033-4BC0-B879-6A7863F9878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0E0EB0DE-D5FE-4E9D-B75D-06A191ECD38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B61933C-B8F0-4FF1-8161-4C870EABEE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CE6875DB-DD58-4D70-97C3-562DD12B39DF}" type="slidenum">
              <a:rPr lang="en-US" smtClean="0"/>
              <a:pPr/>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DE291052-9BC2-4444-A675-1733D80537D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082720F7-4EAD-4DED-80BA-1C653A36035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8988B85B-0218-4DDD-84B5-25F2A33C49F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8B9A23E-905F-4FFF-B752-84FA6230A3E8}" type="slidenum">
              <a:rPr lang="en-US" smtClean="0"/>
              <a:pPr/>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8EA88597-F8CA-408D-BD0A-13ACEF4785D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279F81C3-BB57-460B-B8B6-71AAF43F4DC1}" type="slidenum">
              <a:rPr lang="en-US" smtClean="0"/>
              <a:pPr/>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F456A14-4F35-458F-8FC4-F7EA2732C574}" type="slidenum">
              <a:rPr lang="en-US" smtClean="0"/>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youtube.com/user/USDOTNHTSA/distracteddriving" TargetMode="External"/><Relationship Id="rId1" Type="http://schemas.openxmlformats.org/officeDocument/2006/relationships/slideLayout" Target="../slideLayouts/slideLayout2.xml"/><Relationship Id="rId4" Type="http://schemas.openxmlformats.org/officeDocument/2006/relationships/hyperlink" Target="http://www.youtube.com/USDOTNHTSA"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hyperlink" Target="http://www.nhtsa.gov/About+NHTSA/Traffic+Tech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www-nrd.nhtsa.dot.gov/Pubs/812012.pdf"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http://www-nrd.nhtsa.dot.gov/Pubs/811884.pdf"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www.nhtsa.gov/staticfiles/nti/pdf/811729.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nhtsa.gov/Research/Crash+Avoidance/Office+of+Crash+Avoidance+Research+Technical+Publication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nhtsa.gov/staticfiles/nti/distracted_driving/pdf/811299.pdf"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990600"/>
          </a:xfrm>
        </p:spPr>
        <p:txBody>
          <a:bodyPr>
            <a:normAutofit/>
          </a:bodyPr>
          <a:lstStyle/>
          <a:p>
            <a:r>
              <a:rPr lang="en-US" sz="3000" dirty="0" smtClean="0">
                <a:solidFill>
                  <a:schemeClr val="tx1"/>
                </a:solidFill>
                <a:effectLst/>
              </a:rPr>
              <a:t>Federal Perspective on Distracted Driving</a:t>
            </a:r>
            <a:endParaRPr lang="en-US" sz="3000" dirty="0">
              <a:solidFill>
                <a:schemeClr val="tx1"/>
              </a:solidFill>
              <a:effectLst/>
            </a:endParaRPr>
          </a:p>
        </p:txBody>
      </p:sp>
      <p:sp>
        <p:nvSpPr>
          <p:cNvPr id="3" name="TextBox 2"/>
          <p:cNvSpPr txBox="1"/>
          <p:nvPr/>
        </p:nvSpPr>
        <p:spPr>
          <a:xfrm>
            <a:off x="228600" y="6214646"/>
            <a:ext cx="8686800" cy="338554"/>
          </a:xfrm>
          <a:prstGeom prst="rect">
            <a:avLst/>
          </a:prstGeom>
          <a:noFill/>
        </p:spPr>
        <p:txBody>
          <a:bodyPr wrap="square" rtlCol="0">
            <a:spAutoFit/>
          </a:bodyPr>
          <a:lstStyle/>
          <a:p>
            <a:pPr algn="ctr"/>
            <a:r>
              <a:rPr lang="en-US" sz="1600" dirty="0" smtClean="0">
                <a:latin typeface="+mj-lt"/>
              </a:rPr>
              <a:t>May 6, 2014 </a:t>
            </a:r>
            <a:endParaRPr lang="en-US" sz="1600" dirty="0">
              <a:latin typeface="+mj-lt"/>
            </a:endParaRPr>
          </a:p>
        </p:txBody>
      </p:sp>
      <p:pic>
        <p:nvPicPr>
          <p:cNvPr id="4" name="Picture 2" descr="http://nebula.wsimg.com/835ab7d8516583e2711b40146f382675?AccessKeyId=2F72ABBC701B78DA7EA4&amp;disposition=0&amp;alloworigi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425" y="1371600"/>
            <a:ext cx="5210175" cy="31051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371600" y="4851737"/>
            <a:ext cx="6629400" cy="1015663"/>
          </a:xfrm>
          <a:prstGeom prst="rect">
            <a:avLst/>
          </a:prstGeom>
        </p:spPr>
        <p:txBody>
          <a:bodyPr wrap="square">
            <a:spAutoFit/>
          </a:bodyPr>
          <a:lstStyle/>
          <a:p>
            <a:pPr marL="118872" indent="0" algn="ctr">
              <a:spcBef>
                <a:spcPts val="0"/>
              </a:spcBef>
              <a:buNone/>
            </a:pPr>
            <a:r>
              <a:rPr lang="en-US" sz="2000" dirty="0"/>
              <a:t>Thomas M. Louizou</a:t>
            </a:r>
          </a:p>
          <a:p>
            <a:pPr marL="118872" indent="0" algn="ctr">
              <a:spcBef>
                <a:spcPts val="0"/>
              </a:spcBef>
              <a:buNone/>
            </a:pPr>
            <a:r>
              <a:rPr lang="en-US" sz="2000" dirty="0"/>
              <a:t>Region 2 Administrator</a:t>
            </a:r>
          </a:p>
          <a:p>
            <a:pPr marL="118872" indent="0" algn="ctr">
              <a:spcBef>
                <a:spcPts val="0"/>
              </a:spcBef>
              <a:buNone/>
            </a:pPr>
            <a:r>
              <a:rPr lang="en-US" sz="2000" dirty="0"/>
              <a:t>National Highway Traffic Safety Administration</a:t>
            </a:r>
          </a:p>
        </p:txBody>
      </p:sp>
    </p:spTree>
    <p:extLst>
      <p:ext uri="{BB962C8B-B14F-4D97-AF65-F5344CB8AC3E}">
        <p14:creationId xmlns:p14="http://schemas.microsoft.com/office/powerpoint/2010/main" val="646819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1"/>
                </a:solidFill>
                <a:latin typeface="Calibri" panose="020F0502020204030204" pitchFamily="34" charset="0"/>
                <a:cs typeface="Helvetica" pitchFamily="34" charset="0"/>
              </a:rPr>
              <a:t>High Visibility Enforcement Model</a:t>
            </a:r>
            <a:endParaRPr lang="en-US" sz="3200" b="1" dirty="0">
              <a:solidFill>
                <a:schemeClr val="tx1"/>
              </a:solidFill>
              <a:latin typeface="Calibri" panose="020F0502020204030204" pitchFamily="34" charset="0"/>
              <a:cs typeface="Helvetica" pitchFamily="34" charset="0"/>
            </a:endParaRPr>
          </a:p>
        </p:txBody>
      </p:sp>
      <p:sp>
        <p:nvSpPr>
          <p:cNvPr id="3" name="Content Placeholder 2"/>
          <p:cNvSpPr>
            <a:spLocks noGrp="1"/>
          </p:cNvSpPr>
          <p:nvPr>
            <p:ph idx="1"/>
          </p:nvPr>
        </p:nvSpPr>
        <p:spPr>
          <a:xfrm>
            <a:off x="1371600" y="1371600"/>
            <a:ext cx="7498080" cy="4800600"/>
          </a:xfrm>
        </p:spPr>
        <p:txBody>
          <a:bodyPr>
            <a:normAutofit lnSpcReduction="10000"/>
          </a:bodyPr>
          <a:lstStyle/>
          <a:p>
            <a:endParaRPr lang="en-US" dirty="0" smtClean="0"/>
          </a:p>
          <a:p>
            <a:r>
              <a:rPr lang="en-US" sz="2800" dirty="0" smtClean="0">
                <a:latin typeface="Calibri" pitchFamily="34" charset="0"/>
              </a:rPr>
              <a:t>Defined period of earned media </a:t>
            </a:r>
          </a:p>
          <a:p>
            <a:pPr>
              <a:buNone/>
            </a:pPr>
            <a:endParaRPr lang="en-US" sz="2800" dirty="0" smtClean="0">
              <a:latin typeface="Calibri" pitchFamily="34" charset="0"/>
            </a:endParaRPr>
          </a:p>
          <a:p>
            <a:r>
              <a:rPr lang="en-US" sz="2800" dirty="0" smtClean="0">
                <a:latin typeface="Calibri" pitchFamily="34" charset="0"/>
              </a:rPr>
              <a:t>Defined period of paid media with an enforcement message </a:t>
            </a:r>
          </a:p>
          <a:p>
            <a:pPr>
              <a:buNone/>
            </a:pPr>
            <a:endParaRPr lang="en-US" sz="2800" dirty="0" smtClean="0">
              <a:latin typeface="Calibri" pitchFamily="34" charset="0"/>
            </a:endParaRPr>
          </a:p>
          <a:p>
            <a:r>
              <a:rPr lang="en-US" sz="2800" dirty="0" smtClean="0">
                <a:latin typeface="Calibri" pitchFamily="34" charset="0"/>
              </a:rPr>
              <a:t>Defined period of enforcement </a:t>
            </a:r>
          </a:p>
          <a:p>
            <a:endParaRPr lang="en-US" sz="2800" dirty="0" smtClean="0">
              <a:latin typeface="Calibri" pitchFamily="34" charset="0"/>
            </a:endParaRPr>
          </a:p>
          <a:p>
            <a:r>
              <a:rPr lang="en-US" sz="2800" dirty="0" smtClean="0">
                <a:latin typeface="Calibri" pitchFamily="34" charset="0"/>
              </a:rPr>
              <a:t>Evaluation before, during and after periods of publicity and enforcement </a:t>
            </a:r>
          </a:p>
          <a:p>
            <a:endParaRPr lang="en-US" sz="2800" dirty="0">
              <a:latin typeface="Calibri" pitchFamily="34" charset="0"/>
            </a:endParaRPr>
          </a:p>
        </p:txBody>
      </p:sp>
    </p:spTree>
    <p:extLst>
      <p:ext uri="{BB962C8B-B14F-4D97-AF65-F5344CB8AC3E}">
        <p14:creationId xmlns:p14="http://schemas.microsoft.com/office/powerpoint/2010/main" val="2701424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620000" cy="944562"/>
          </a:xfrm>
        </p:spPr>
        <p:txBody>
          <a:bodyPr>
            <a:normAutofit/>
          </a:bodyPr>
          <a:lstStyle/>
          <a:p>
            <a:r>
              <a:rPr lang="en-US" sz="3400" b="1" dirty="0" smtClean="0">
                <a:solidFill>
                  <a:schemeClr val="tx1"/>
                </a:solidFill>
                <a:effectLst>
                  <a:outerShdw blurRad="38100" dist="38100" dir="2700000" algn="tl">
                    <a:srgbClr val="000000">
                      <a:alpha val="43137"/>
                    </a:srgbClr>
                  </a:outerShdw>
                </a:effectLst>
                <a:latin typeface="Calibri" panose="020F0502020204030204" pitchFamily="34" charset="0"/>
              </a:rPr>
              <a:t>Tagline and Logo</a:t>
            </a:r>
            <a:endParaRPr lang="en-US" sz="3400" b="1" dirty="0">
              <a:solidFill>
                <a:schemeClr val="tx1"/>
              </a:solidFill>
              <a:effectLst>
                <a:outerShdw blurRad="38100" dist="38100" dir="2700000" algn="tl">
                  <a:srgbClr val="000000">
                    <a:alpha val="43137"/>
                  </a:srgbClr>
                </a:outerShdw>
              </a:effectLst>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2DA5AA0A-9BFA-42CB-9B54-8B0BDF1AB90E}" type="slidenum">
              <a:rPr lang="en-US" smtClean="0"/>
              <a:pPr/>
              <a:t>11</a:t>
            </a:fld>
            <a:endParaRPr lang="en-US" dirty="0"/>
          </a:p>
        </p:txBody>
      </p:sp>
      <p:pic>
        <p:nvPicPr>
          <p:cNvPr id="5" name="Picture 5"/>
          <p:cNvPicPr>
            <a:picLocks noChangeAspect="1" noChangeArrowheads="1"/>
          </p:cNvPicPr>
          <p:nvPr/>
        </p:nvPicPr>
        <p:blipFill>
          <a:blip r:embed="rId3" cstate="print"/>
          <a:srcRect b="4780"/>
          <a:stretch>
            <a:fillRect/>
          </a:stretch>
        </p:blipFill>
        <p:spPr bwMode="auto">
          <a:xfrm>
            <a:off x="1371599" y="1752600"/>
            <a:ext cx="6935373" cy="4419600"/>
          </a:xfrm>
          <a:prstGeom prst="rect">
            <a:avLst/>
          </a:prstGeom>
          <a:noFill/>
          <a:ln w="57150">
            <a:solidFill>
              <a:schemeClr val="tx1"/>
            </a:solidFill>
            <a:miter lim="800000"/>
            <a:headEnd/>
            <a:tailEnd/>
          </a:ln>
          <a:effectLst/>
        </p:spPr>
      </p:pic>
      <p:pic>
        <p:nvPicPr>
          <p:cNvPr id="4098" name="Picture 2" descr="U Drive. U Text. U P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362200"/>
            <a:ext cx="2000250" cy="1704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9060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 Drive. U Text. U Pay.</a:t>
            </a:r>
            <a:endParaRPr lang="en-US" dirty="0"/>
          </a:p>
        </p:txBody>
      </p:sp>
      <p:pic>
        <p:nvPicPr>
          <p:cNvPr id="5122"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981200"/>
            <a:ext cx="3733800" cy="280035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3" name="Rectangle 2"/>
          <p:cNvSpPr/>
          <p:nvPr/>
        </p:nvSpPr>
        <p:spPr>
          <a:xfrm>
            <a:off x="2438400" y="5181600"/>
            <a:ext cx="4953000" cy="461665"/>
          </a:xfrm>
          <a:prstGeom prst="rect">
            <a:avLst/>
          </a:prstGeom>
        </p:spPr>
        <p:txBody>
          <a:bodyPr wrap="square">
            <a:spAutoFit/>
          </a:bodyPr>
          <a:lstStyle/>
          <a:p>
            <a:r>
              <a:rPr lang="en-US" u="sng" dirty="0" smtClean="0">
                <a:hlinkClick r:id="rId4"/>
              </a:rPr>
              <a:t>www.youtube.com/USDOTNHTSA</a:t>
            </a:r>
            <a:endParaRPr lang="en-US" u="sng" dirty="0" smtClean="0"/>
          </a:p>
        </p:txBody>
      </p:sp>
    </p:spTree>
    <p:extLst>
      <p:ext uri="{BB962C8B-B14F-4D97-AF65-F5344CB8AC3E}">
        <p14:creationId xmlns:p14="http://schemas.microsoft.com/office/powerpoint/2010/main" val="14756635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pPr algn="ctr"/>
            <a:r>
              <a:rPr lang="en-US" sz="4000" b="1" dirty="0" smtClean="0">
                <a:solidFill>
                  <a:schemeClr val="tx1"/>
                </a:solidFill>
                <a:effectLst>
                  <a:outerShdw blurRad="38100" dist="38100" dir="2700000" algn="tl">
                    <a:srgbClr val="000000">
                      <a:alpha val="43137"/>
                    </a:srgbClr>
                  </a:outerShdw>
                </a:effectLst>
                <a:latin typeface="Calibri" pitchFamily="34" charset="0"/>
              </a:rPr>
              <a:t>Research and Demonstration</a:t>
            </a: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73944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tx1"/>
                </a:solidFill>
                <a:latin typeface="Calibri" panose="020F0502020204030204" pitchFamily="34" charset="0"/>
              </a:rPr>
              <a:t>Syracuse, NY &amp; Hartford, CT Distracted Driving </a:t>
            </a:r>
            <a:r>
              <a:rPr lang="en-US" sz="3200" b="1" dirty="0" smtClean="0">
                <a:solidFill>
                  <a:schemeClr val="tx1"/>
                </a:solidFill>
                <a:latin typeface="Calibri" panose="020F0502020204030204" pitchFamily="34" charset="0"/>
              </a:rPr>
              <a:t>Demos</a:t>
            </a:r>
            <a:endParaRPr lang="en-US" sz="3200" dirty="0">
              <a:solidFill>
                <a:schemeClr val="tx1"/>
              </a:solidFill>
              <a:latin typeface="Calibri" panose="020F0502020204030204" pitchFamily="34" charset="0"/>
            </a:endParaRPr>
          </a:p>
        </p:txBody>
      </p:sp>
      <p:sp>
        <p:nvSpPr>
          <p:cNvPr id="3" name="Content Placeholder 2"/>
          <p:cNvSpPr>
            <a:spLocks noGrp="1"/>
          </p:cNvSpPr>
          <p:nvPr>
            <p:ph sz="half" idx="1"/>
          </p:nvPr>
        </p:nvSpPr>
        <p:spPr>
          <a:xfrm>
            <a:off x="1295400" y="1524000"/>
            <a:ext cx="7620000" cy="2667000"/>
          </a:xfrm>
        </p:spPr>
        <p:txBody>
          <a:bodyPr>
            <a:normAutofit fontScale="47500" lnSpcReduction="20000"/>
          </a:bodyPr>
          <a:lstStyle/>
          <a:p>
            <a:pPr marL="82296" indent="0">
              <a:buNone/>
            </a:pPr>
            <a:endParaRPr lang="en-US" sz="4600" dirty="0" smtClean="0">
              <a:latin typeface="Calibri" panose="020F0502020204030204" pitchFamily="34" charset="0"/>
            </a:endParaRPr>
          </a:p>
          <a:p>
            <a:pPr lvl="0"/>
            <a:r>
              <a:rPr lang="en-US" sz="4600" dirty="0" smtClean="0">
                <a:latin typeface="Calibri" panose="020F0502020204030204" pitchFamily="34" charset="0"/>
              </a:rPr>
              <a:t>In </a:t>
            </a:r>
            <a:r>
              <a:rPr lang="en-US" sz="4600" dirty="0">
                <a:latin typeface="Calibri" panose="020F0502020204030204" pitchFamily="34" charset="0"/>
              </a:rPr>
              <a:t>2009 NHTSA launched </a:t>
            </a:r>
            <a:r>
              <a:rPr lang="en-US" sz="4600" dirty="0" smtClean="0">
                <a:latin typeface="Calibri" panose="020F0502020204030204" pitchFamily="34" charset="0"/>
              </a:rPr>
              <a:t>two pilot </a:t>
            </a:r>
            <a:r>
              <a:rPr lang="en-US" sz="4600" dirty="0">
                <a:latin typeface="Calibri" panose="020F0502020204030204" pitchFamily="34" charset="0"/>
              </a:rPr>
              <a:t>tests of </a:t>
            </a:r>
            <a:r>
              <a:rPr lang="en-US" sz="4600" dirty="0" smtClean="0">
                <a:latin typeface="Calibri" panose="020F0502020204030204" pitchFamily="34" charset="0"/>
              </a:rPr>
              <a:t>HVE </a:t>
            </a:r>
            <a:r>
              <a:rPr lang="en-US" sz="4600" dirty="0">
                <a:latin typeface="Calibri" panose="020F0502020204030204" pitchFamily="34" charset="0"/>
              </a:rPr>
              <a:t>programs </a:t>
            </a:r>
            <a:r>
              <a:rPr lang="en-US" sz="4600" dirty="0" smtClean="0">
                <a:latin typeface="Calibri" panose="020F0502020204030204" pitchFamily="34" charset="0"/>
              </a:rPr>
              <a:t>to </a:t>
            </a:r>
            <a:r>
              <a:rPr lang="en-US" sz="4600" dirty="0">
                <a:latin typeface="Calibri" panose="020F0502020204030204" pitchFamily="34" charset="0"/>
              </a:rPr>
              <a:t>assess whether increased law enforcement combined with media can get drivers to put down their cell phones and focus on the road. </a:t>
            </a:r>
          </a:p>
          <a:p>
            <a:endParaRPr lang="en-US" sz="4600" dirty="0">
              <a:latin typeface="Calibri" panose="020F0502020204030204" pitchFamily="34" charset="0"/>
            </a:endParaRPr>
          </a:p>
          <a:p>
            <a:pPr lvl="0"/>
            <a:r>
              <a:rPr lang="en-US" sz="5500" dirty="0">
                <a:solidFill>
                  <a:srgbClr val="FF0000"/>
                </a:solidFill>
                <a:latin typeface="Calibri" panose="020F0502020204030204" pitchFamily="34" charset="0"/>
              </a:rPr>
              <a:t>Results – </a:t>
            </a:r>
            <a:r>
              <a:rPr lang="en-US" sz="5500" dirty="0" smtClean="0">
                <a:solidFill>
                  <a:srgbClr val="FF0000"/>
                </a:solidFill>
                <a:latin typeface="Calibri" panose="020F0502020204030204" pitchFamily="34" charset="0"/>
              </a:rPr>
              <a:t>high </a:t>
            </a:r>
            <a:r>
              <a:rPr lang="en-US" sz="5500" dirty="0">
                <a:solidFill>
                  <a:srgbClr val="FF0000"/>
                </a:solidFill>
                <a:latin typeface="Calibri" panose="020F0502020204030204" pitchFamily="34" charset="0"/>
              </a:rPr>
              <a:t>visibility enforcement can reduce talking or texting using a hand-held cell </a:t>
            </a:r>
            <a:r>
              <a:rPr lang="en-US" sz="5500" dirty="0" smtClean="0">
                <a:solidFill>
                  <a:srgbClr val="FF0000"/>
                </a:solidFill>
                <a:latin typeface="Calibri" panose="020F0502020204030204" pitchFamily="34" charset="0"/>
              </a:rPr>
              <a:t>phone</a:t>
            </a:r>
            <a:endParaRPr lang="en-US" sz="5500" dirty="0">
              <a:solidFill>
                <a:srgbClr val="FF0000"/>
              </a:solidFill>
              <a:latin typeface="Calibri" panose="020F0502020204030204" pitchFamily="34" charset="0"/>
            </a:endParaRPr>
          </a:p>
          <a:p>
            <a:pPr lvl="0"/>
            <a:endParaRPr lang="en-US" sz="3600" dirty="0" smtClean="0">
              <a:latin typeface="Calibri" panose="020F0502020204030204" pitchFamily="34" charset="0"/>
            </a:endParaRPr>
          </a:p>
          <a:p>
            <a:pPr lvl="0"/>
            <a:endParaRPr lang="en-US" sz="3600" dirty="0" smtClean="0">
              <a:latin typeface="Calibri" panose="020F0502020204030204" pitchFamily="34" charset="0"/>
            </a:endParaRPr>
          </a:p>
          <a:p>
            <a:endParaRPr lang="en-US" dirty="0"/>
          </a:p>
        </p:txBody>
      </p:sp>
      <p:sp>
        <p:nvSpPr>
          <p:cNvPr id="4" name="Content Placeholder 3"/>
          <p:cNvSpPr>
            <a:spLocks noGrp="1"/>
          </p:cNvSpPr>
          <p:nvPr>
            <p:ph sz="half" idx="2"/>
          </p:nvPr>
        </p:nvSpPr>
        <p:spPr>
          <a:xfrm>
            <a:off x="1143000" y="4724400"/>
            <a:ext cx="3962400" cy="1447800"/>
          </a:xfrm>
          <a:solidFill>
            <a:schemeClr val="accent6">
              <a:lumMod val="20000"/>
              <a:lumOff val="80000"/>
            </a:schemeClr>
          </a:solidFill>
        </p:spPr>
        <p:txBody>
          <a:bodyPr>
            <a:normAutofit fontScale="47500" lnSpcReduction="20000"/>
          </a:bodyPr>
          <a:lstStyle/>
          <a:p>
            <a:pPr lvl="0">
              <a:lnSpc>
                <a:spcPct val="120000"/>
              </a:lnSpc>
              <a:spcBef>
                <a:spcPts val="0"/>
              </a:spcBef>
            </a:pPr>
            <a:r>
              <a:rPr lang="en-US" sz="4200" i="1" dirty="0">
                <a:latin typeface="Calibri" panose="020F0502020204030204" pitchFamily="34" charset="0"/>
              </a:rPr>
              <a:t>H</a:t>
            </a:r>
            <a:r>
              <a:rPr lang="en-US" sz="4200" i="1" dirty="0" smtClean="0">
                <a:latin typeface="Calibri" panose="020F0502020204030204" pitchFamily="34" charset="0"/>
              </a:rPr>
              <a:t>and-held</a:t>
            </a:r>
            <a:r>
              <a:rPr lang="en-US" sz="4200" dirty="0" smtClean="0">
                <a:latin typeface="Calibri" panose="020F0502020204030204" pitchFamily="34" charset="0"/>
              </a:rPr>
              <a:t> </a:t>
            </a:r>
            <a:r>
              <a:rPr lang="en-US" sz="4200" dirty="0">
                <a:latin typeface="Calibri" panose="020F0502020204030204" pitchFamily="34" charset="0"/>
              </a:rPr>
              <a:t>cell </a:t>
            </a:r>
            <a:r>
              <a:rPr lang="en-US" sz="4200" dirty="0" smtClean="0">
                <a:latin typeface="Calibri" panose="020F0502020204030204" pitchFamily="34" charset="0"/>
              </a:rPr>
              <a:t>phone use dropped </a:t>
            </a:r>
            <a:r>
              <a:rPr lang="en-US" sz="4200" dirty="0">
                <a:latin typeface="Calibri" panose="020F0502020204030204" pitchFamily="34" charset="0"/>
              </a:rPr>
              <a:t>57% in Hartford (from 6.8% to 2.9%) and 32% in Syracuse (from 3.7% to 2.5%). </a:t>
            </a:r>
          </a:p>
          <a:p>
            <a:endParaRPr lang="en-US" dirty="0"/>
          </a:p>
        </p:txBody>
      </p:sp>
      <p:sp>
        <p:nvSpPr>
          <p:cNvPr id="5" name="Content Placeholder 3"/>
          <p:cNvSpPr txBox="1">
            <a:spLocks/>
          </p:cNvSpPr>
          <p:nvPr/>
        </p:nvSpPr>
        <p:spPr>
          <a:xfrm>
            <a:off x="5410200" y="4724400"/>
            <a:ext cx="3657600" cy="1447800"/>
          </a:xfrm>
          <a:prstGeom prst="rect">
            <a:avLst/>
          </a:prstGeom>
          <a:solidFill>
            <a:schemeClr val="accent3">
              <a:lumMod val="20000"/>
              <a:lumOff val="80000"/>
            </a:schemeClr>
          </a:solidFill>
        </p:spPr>
        <p:txBody>
          <a:bodyPr>
            <a:normAutofit fontScale="92500"/>
          </a:bodyPr>
          <a:lstStyle>
            <a:lvl1pPr marL="365760" indent="-283464" algn="l" rtl="0" eaLnBrk="1" latinLnBrk="0" hangingPunct="1">
              <a:lnSpc>
                <a:spcPct val="100000"/>
              </a:lnSpc>
              <a:spcBef>
                <a:spcPts val="600"/>
              </a:spcBef>
              <a:buClr>
                <a:schemeClr val="accent1"/>
              </a:buClr>
              <a:buSzPct val="80000"/>
              <a:buFont typeface="Wingdings 2"/>
              <a:buChar char=""/>
              <a:defRPr kumimoji="0" sz="28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4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18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18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lvl="0">
              <a:spcBef>
                <a:spcPts val="0"/>
              </a:spcBef>
            </a:pPr>
            <a:r>
              <a:rPr lang="en-US" sz="2200" i="1" dirty="0">
                <a:latin typeface="Calibri" panose="020F0502020204030204" pitchFamily="34" charset="0"/>
              </a:rPr>
              <a:t>T</a:t>
            </a:r>
            <a:r>
              <a:rPr lang="en-US" sz="2200" i="1" dirty="0" smtClean="0">
                <a:latin typeface="Calibri" panose="020F0502020204030204" pitchFamily="34" charset="0"/>
              </a:rPr>
              <a:t>exting</a:t>
            </a:r>
            <a:r>
              <a:rPr lang="en-US" sz="2200" dirty="0" smtClean="0">
                <a:latin typeface="Calibri" panose="020F0502020204030204" pitchFamily="34" charset="0"/>
              </a:rPr>
              <a:t> </a:t>
            </a:r>
            <a:r>
              <a:rPr lang="en-US" sz="2200" dirty="0">
                <a:latin typeface="Calibri" panose="020F0502020204030204" pitchFamily="34" charset="0"/>
              </a:rPr>
              <a:t>while driving declined 72% in Hartford (from 3.9% to 1.1%) and 32% in Syracuse (from 2.8% to 1.9%).</a:t>
            </a:r>
          </a:p>
          <a:p>
            <a:pPr fontAlgn="auto">
              <a:spcAft>
                <a:spcPts val="0"/>
              </a:spcAft>
            </a:pPr>
            <a:endParaRPr lang="en-US" dirty="0"/>
          </a:p>
        </p:txBody>
      </p:sp>
    </p:spTree>
    <p:extLst>
      <p:ext uri="{BB962C8B-B14F-4D97-AF65-F5344CB8AC3E}">
        <p14:creationId xmlns:p14="http://schemas.microsoft.com/office/powerpoint/2010/main" val="2443894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696200" cy="914400"/>
          </a:xfrm>
        </p:spPr>
        <p:txBody>
          <a:bodyPr>
            <a:normAutofit/>
          </a:bodyPr>
          <a:lstStyle/>
          <a:p>
            <a:r>
              <a:rPr lang="en-US" sz="3200" b="1" dirty="0" smtClean="0">
                <a:solidFill>
                  <a:schemeClr val="tx1"/>
                </a:solidFill>
                <a:effectLst>
                  <a:outerShdw blurRad="38100" dist="38100" dir="2700000" algn="tl">
                    <a:srgbClr val="000000">
                      <a:alpha val="43137"/>
                    </a:srgbClr>
                  </a:outerShdw>
                </a:effectLst>
                <a:latin typeface="Calibri" panose="020F0502020204030204" pitchFamily="34" charset="0"/>
              </a:rPr>
              <a:t>What We Learned…</a:t>
            </a:r>
            <a:endParaRPr lang="en-US" sz="3200" b="1" dirty="0">
              <a:solidFill>
                <a:schemeClr val="tx1"/>
              </a:solidFill>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a:xfrm>
            <a:off x="990600" y="1295400"/>
            <a:ext cx="7696200" cy="5105400"/>
          </a:xfrm>
        </p:spPr>
        <p:txBody>
          <a:bodyPr>
            <a:normAutofit/>
          </a:bodyPr>
          <a:lstStyle/>
          <a:p>
            <a:endParaRPr lang="en-US" sz="2400" dirty="0" smtClean="0">
              <a:latin typeface="Helvetica" pitchFamily="34" charset="0"/>
            </a:endParaRPr>
          </a:p>
          <a:p>
            <a:r>
              <a:rPr lang="en-US" sz="2400" dirty="0" smtClean="0">
                <a:latin typeface="Calibri" pitchFamily="34" charset="0"/>
              </a:rPr>
              <a:t>Awareness about cell phone use and texting was remarkably high. </a:t>
            </a:r>
          </a:p>
          <a:p>
            <a:pPr>
              <a:buNone/>
            </a:pPr>
            <a:endParaRPr lang="en-US" sz="2400" dirty="0" smtClean="0">
              <a:latin typeface="Calibri" pitchFamily="34" charset="0"/>
            </a:endParaRPr>
          </a:p>
          <a:p>
            <a:r>
              <a:rPr lang="en-US" sz="2400" dirty="0" smtClean="0">
                <a:latin typeface="Calibri" pitchFamily="34" charset="0"/>
              </a:rPr>
              <a:t>Enforcement was strong; police in both sites issued a large number of tickets in both sites, many times above previous benchmark levels. </a:t>
            </a:r>
          </a:p>
          <a:p>
            <a:endParaRPr lang="en-US" sz="2400" dirty="0" smtClean="0">
              <a:latin typeface="Calibri" pitchFamily="34" charset="0"/>
            </a:endParaRPr>
          </a:p>
          <a:p>
            <a:r>
              <a:rPr lang="en-US" sz="2400" dirty="0" smtClean="0">
                <a:latin typeface="Calibri" pitchFamily="34" charset="0"/>
              </a:rPr>
              <a:t>Citations for texting violations were low, demonstrating the difficulty of enforcing texting while driving.</a:t>
            </a:r>
          </a:p>
          <a:p>
            <a:endParaRPr lang="en-US" dirty="0"/>
          </a:p>
        </p:txBody>
      </p:sp>
    </p:spTree>
    <p:extLst>
      <p:ext uri="{BB962C8B-B14F-4D97-AF65-F5344CB8AC3E}">
        <p14:creationId xmlns:p14="http://schemas.microsoft.com/office/powerpoint/2010/main" val="23518448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565392" cy="1143000"/>
          </a:xfrm>
        </p:spPr>
        <p:txBody>
          <a:bodyPr>
            <a:noAutofit/>
          </a:bodyPr>
          <a:lstStyle/>
          <a:p>
            <a:r>
              <a:rPr lang="en-US" sz="3200" b="1" dirty="0">
                <a:solidFill>
                  <a:schemeClr val="tx1"/>
                </a:solidFill>
                <a:latin typeface="Calibri" panose="020F0502020204030204" pitchFamily="34" charset="0"/>
              </a:rPr>
              <a:t>California &amp; Delaware Distracted Driving </a:t>
            </a:r>
            <a:r>
              <a:rPr lang="en-US" sz="3200" b="1" dirty="0" smtClean="0">
                <a:solidFill>
                  <a:schemeClr val="tx1"/>
                </a:solidFill>
                <a:latin typeface="Calibri" panose="020F0502020204030204" pitchFamily="34" charset="0"/>
              </a:rPr>
              <a:t>Demonstration Projects</a:t>
            </a:r>
            <a:endParaRPr lang="en-US" sz="3200" b="1" dirty="0">
              <a:solidFill>
                <a:schemeClr val="tx1"/>
              </a:solidFill>
              <a:latin typeface="Calibri" panose="020F0502020204030204" pitchFamily="34" charset="0"/>
            </a:endParaRPr>
          </a:p>
        </p:txBody>
      </p:sp>
      <p:sp>
        <p:nvSpPr>
          <p:cNvPr id="3" name="Content Placeholder 2"/>
          <p:cNvSpPr>
            <a:spLocks noGrp="1"/>
          </p:cNvSpPr>
          <p:nvPr>
            <p:ph idx="1"/>
          </p:nvPr>
        </p:nvSpPr>
        <p:spPr>
          <a:xfrm>
            <a:off x="1219200" y="1905000"/>
            <a:ext cx="7239000" cy="4495800"/>
          </a:xfrm>
        </p:spPr>
        <p:txBody>
          <a:bodyPr>
            <a:normAutofit fontScale="70000" lnSpcReduction="20000"/>
          </a:bodyPr>
          <a:lstStyle/>
          <a:p>
            <a:pPr marL="82296" indent="0">
              <a:buNone/>
            </a:pPr>
            <a:r>
              <a:rPr lang="en-US" b="1" dirty="0"/>
              <a:t> </a:t>
            </a:r>
            <a:endParaRPr lang="en-US" dirty="0"/>
          </a:p>
          <a:p>
            <a:pPr lvl="0"/>
            <a:r>
              <a:rPr lang="en-US" dirty="0">
                <a:latin typeface="Calibri" panose="020F0502020204030204" pitchFamily="34" charset="0"/>
              </a:rPr>
              <a:t>Having learned that </a:t>
            </a:r>
            <a:r>
              <a:rPr lang="en-US" dirty="0" smtClean="0">
                <a:latin typeface="Calibri" panose="020F0502020204030204" pitchFamily="34" charset="0"/>
              </a:rPr>
              <a:t>HVE is </a:t>
            </a:r>
            <a:r>
              <a:rPr lang="en-US" dirty="0">
                <a:latin typeface="Calibri" panose="020F0502020204030204" pitchFamily="34" charset="0"/>
              </a:rPr>
              <a:t>effective in a controlled community setting, the next step was to determine if this strategy is feasible on a widespread basis. </a:t>
            </a:r>
          </a:p>
          <a:p>
            <a:endParaRPr lang="en-US" dirty="0">
              <a:latin typeface="Calibri" panose="020F0502020204030204" pitchFamily="34" charset="0"/>
            </a:endParaRPr>
          </a:p>
          <a:p>
            <a:pPr lvl="1"/>
            <a:r>
              <a:rPr lang="en-US" dirty="0" smtClean="0">
                <a:latin typeface="Calibri" panose="020F0502020204030204" pitchFamily="34" charset="0"/>
              </a:rPr>
              <a:t>CA’s program </a:t>
            </a:r>
            <a:r>
              <a:rPr lang="en-US" dirty="0">
                <a:latin typeface="Calibri" panose="020F0502020204030204" pitchFamily="34" charset="0"/>
              </a:rPr>
              <a:t>took place in the Sacramento valley region </a:t>
            </a:r>
            <a:r>
              <a:rPr lang="en-US" dirty="0" smtClean="0">
                <a:latin typeface="Calibri" panose="020F0502020204030204" pitchFamily="34" charset="0"/>
              </a:rPr>
              <a:t>(4 </a:t>
            </a:r>
            <a:r>
              <a:rPr lang="en-US" dirty="0">
                <a:latin typeface="Calibri" panose="020F0502020204030204" pitchFamily="34" charset="0"/>
              </a:rPr>
              <a:t>million </a:t>
            </a:r>
            <a:r>
              <a:rPr lang="en-US" dirty="0" smtClean="0">
                <a:latin typeface="Calibri" panose="020F0502020204030204" pitchFamily="34" charset="0"/>
              </a:rPr>
              <a:t>residents over 9 counties)</a:t>
            </a:r>
          </a:p>
          <a:p>
            <a:pPr lvl="0"/>
            <a:endParaRPr lang="en-US" dirty="0" smtClean="0">
              <a:latin typeface="Calibri" panose="020F0502020204030204" pitchFamily="34" charset="0"/>
            </a:endParaRPr>
          </a:p>
          <a:p>
            <a:pPr lvl="1"/>
            <a:r>
              <a:rPr lang="en-US" dirty="0" smtClean="0">
                <a:latin typeface="Calibri" panose="020F0502020204030204" pitchFamily="34" charset="0"/>
              </a:rPr>
              <a:t>DE’s program </a:t>
            </a:r>
            <a:r>
              <a:rPr lang="en-US" dirty="0">
                <a:latin typeface="Calibri" panose="020F0502020204030204" pitchFamily="34" charset="0"/>
              </a:rPr>
              <a:t>was conducted statewide </a:t>
            </a:r>
            <a:r>
              <a:rPr lang="en-US" dirty="0" smtClean="0">
                <a:latin typeface="Calibri" panose="020F0502020204030204" pitchFamily="34" charset="0"/>
              </a:rPr>
              <a:t>(900,000 residents)</a:t>
            </a:r>
          </a:p>
          <a:p>
            <a:pPr marL="82296" lvl="0" indent="0">
              <a:buNone/>
            </a:pPr>
            <a:endParaRPr lang="en-US" dirty="0" smtClean="0">
              <a:latin typeface="Calibri" panose="020F0502020204030204" pitchFamily="34" charset="0"/>
            </a:endParaRPr>
          </a:p>
          <a:p>
            <a:pPr lvl="0"/>
            <a:r>
              <a:rPr lang="en-US" dirty="0" smtClean="0">
                <a:latin typeface="Calibri" panose="020F0502020204030204" pitchFamily="34" charset="0"/>
              </a:rPr>
              <a:t>Both </a:t>
            </a:r>
            <a:r>
              <a:rPr lang="en-US" dirty="0">
                <a:latin typeface="Calibri" panose="020F0502020204030204" pitchFamily="34" charset="0"/>
              </a:rPr>
              <a:t>locations conducted </a:t>
            </a:r>
            <a:r>
              <a:rPr lang="en-US" dirty="0" smtClean="0">
                <a:latin typeface="Calibri" panose="020F0502020204030204" pitchFamily="34" charset="0"/>
              </a:rPr>
              <a:t>three waves </a:t>
            </a:r>
            <a:r>
              <a:rPr lang="en-US" dirty="0">
                <a:latin typeface="Calibri" panose="020F0502020204030204" pitchFamily="34" charset="0"/>
              </a:rPr>
              <a:t>of </a:t>
            </a:r>
            <a:r>
              <a:rPr lang="en-US" dirty="0" smtClean="0">
                <a:latin typeface="Calibri" panose="020F0502020204030204" pitchFamily="34" charset="0"/>
              </a:rPr>
              <a:t>HVE</a:t>
            </a:r>
            <a:r>
              <a:rPr lang="en-US" dirty="0">
                <a:latin typeface="Calibri" panose="020F0502020204030204" pitchFamily="34" charset="0"/>
              </a:rPr>
              <a:t> </a:t>
            </a:r>
            <a:r>
              <a:rPr lang="en-US" dirty="0" smtClean="0">
                <a:latin typeface="Calibri" panose="020F0502020204030204" pitchFamily="34" charset="0"/>
              </a:rPr>
              <a:t>and used </a:t>
            </a:r>
            <a:r>
              <a:rPr lang="en-US" dirty="0">
                <a:latin typeface="Calibri" panose="020F0502020204030204" pitchFamily="34" charset="0"/>
              </a:rPr>
              <a:t>the </a:t>
            </a:r>
            <a:r>
              <a:rPr lang="en-US" i="1" dirty="0">
                <a:latin typeface="Calibri" panose="020F0502020204030204" pitchFamily="34" charset="0"/>
              </a:rPr>
              <a:t>Phone in One Hand. Ticket in the Other </a:t>
            </a:r>
            <a:r>
              <a:rPr lang="en-US" dirty="0" smtClean="0">
                <a:latin typeface="Calibri" panose="020F0502020204030204" pitchFamily="34" charset="0"/>
              </a:rPr>
              <a:t>slogan.</a:t>
            </a:r>
            <a:endParaRPr lang="en-US" dirty="0">
              <a:latin typeface="Calibri" panose="020F0502020204030204" pitchFamily="34" charset="0"/>
            </a:endParaRPr>
          </a:p>
          <a:p>
            <a:pPr lvl="0"/>
            <a:endParaRPr lang="en-US" dirty="0">
              <a:latin typeface="Calibri" panose="020F0502020204030204" pitchFamily="34" charset="0"/>
            </a:endParaRPr>
          </a:p>
          <a:p>
            <a:endParaRPr lang="en-US" dirty="0"/>
          </a:p>
        </p:txBody>
      </p:sp>
      <p:pic>
        <p:nvPicPr>
          <p:cNvPr id="5" name="Picture 4" descr="NHTSA_PHONE_CMYK.jpg"/>
          <p:cNvPicPr>
            <a:picLocks noChangeAspect="1"/>
          </p:cNvPicPr>
          <p:nvPr/>
        </p:nvPicPr>
        <p:blipFill>
          <a:blip r:embed="rId2" cstate="print">
            <a:clrChange>
              <a:clrFrom>
                <a:srgbClr val="FDFDFD"/>
              </a:clrFrom>
              <a:clrTo>
                <a:srgbClr val="FDFDFD">
                  <a:alpha val="0"/>
                </a:srgbClr>
              </a:clrTo>
            </a:clrChange>
          </a:blip>
          <a:stretch>
            <a:fillRect/>
          </a:stretch>
        </p:blipFill>
        <p:spPr>
          <a:xfrm>
            <a:off x="6191794" y="838200"/>
            <a:ext cx="2799806" cy="1397939"/>
          </a:xfrm>
          <a:prstGeom prst="rect">
            <a:avLst/>
          </a:prstGeom>
        </p:spPr>
      </p:pic>
    </p:spTree>
    <p:extLst>
      <p:ext uri="{BB962C8B-B14F-4D97-AF65-F5344CB8AC3E}">
        <p14:creationId xmlns:p14="http://schemas.microsoft.com/office/powerpoint/2010/main" val="15055409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868362"/>
          </a:xfrm>
        </p:spPr>
        <p:txBody>
          <a:bodyPr>
            <a:normAutofit/>
          </a:bodyPr>
          <a:lstStyle/>
          <a:p>
            <a:r>
              <a:rPr lang="en-US" sz="3200" b="1" dirty="0" smtClean="0">
                <a:solidFill>
                  <a:schemeClr val="tx1"/>
                </a:solidFill>
                <a:latin typeface="Calibri" panose="020F0502020204030204" pitchFamily="34" charset="0"/>
              </a:rPr>
              <a:t>Results</a:t>
            </a:r>
            <a:endParaRPr lang="en-US" sz="3200" b="1" dirty="0">
              <a:solidFill>
                <a:schemeClr val="tx1"/>
              </a:solidFill>
              <a:latin typeface="Calibri" panose="020F0502020204030204" pitchFamily="34" charset="0"/>
            </a:endParaRPr>
          </a:p>
        </p:txBody>
      </p:sp>
      <p:sp>
        <p:nvSpPr>
          <p:cNvPr id="3" name="Content Placeholder 2"/>
          <p:cNvSpPr>
            <a:spLocks noGrp="1"/>
          </p:cNvSpPr>
          <p:nvPr>
            <p:ph idx="1"/>
          </p:nvPr>
        </p:nvSpPr>
        <p:spPr>
          <a:xfrm>
            <a:off x="1295400" y="1219200"/>
            <a:ext cx="7391400" cy="5029200"/>
          </a:xfrm>
        </p:spPr>
        <p:txBody>
          <a:bodyPr>
            <a:normAutofit fontScale="92500"/>
          </a:bodyPr>
          <a:lstStyle/>
          <a:p>
            <a:pPr lvl="0"/>
            <a:r>
              <a:rPr lang="en-US" dirty="0" smtClean="0">
                <a:latin typeface="Calibri" panose="020F0502020204030204" pitchFamily="34" charset="0"/>
              </a:rPr>
              <a:t>CA</a:t>
            </a:r>
          </a:p>
          <a:p>
            <a:pPr lvl="1"/>
            <a:r>
              <a:rPr lang="en-US" dirty="0" smtClean="0">
                <a:latin typeface="Calibri" panose="020F0502020204030204" pitchFamily="34" charset="0"/>
              </a:rPr>
              <a:t>Hand-held use decreased from 4.1% (baseline) to 2.7% (final post).</a:t>
            </a:r>
          </a:p>
          <a:p>
            <a:pPr lvl="2"/>
            <a:r>
              <a:rPr lang="en-US" sz="2200" dirty="0" smtClean="0">
                <a:latin typeface="Calibri" panose="020F0502020204030204" pitchFamily="34" charset="0"/>
              </a:rPr>
              <a:t>The comparison area of Portland also showed a decrease (from 2.9% to 1.4%) over the same period. Analysis indicated this was likely to due to a proposed legislative effort in OR.</a:t>
            </a:r>
          </a:p>
          <a:p>
            <a:pPr marL="402336" lvl="1" indent="0">
              <a:buNone/>
            </a:pPr>
            <a:endParaRPr lang="en-US" dirty="0">
              <a:latin typeface="Calibri" panose="020F0502020204030204" pitchFamily="34" charset="0"/>
            </a:endParaRPr>
          </a:p>
          <a:p>
            <a:pPr lvl="0"/>
            <a:r>
              <a:rPr lang="en-US" dirty="0" smtClean="0">
                <a:latin typeface="Calibri" panose="020F0502020204030204" pitchFamily="34" charset="0"/>
              </a:rPr>
              <a:t>DE</a:t>
            </a:r>
          </a:p>
          <a:p>
            <a:pPr lvl="1"/>
            <a:r>
              <a:rPr lang="en-US" dirty="0" smtClean="0">
                <a:latin typeface="Calibri" panose="020F0502020204030204" pitchFamily="34" charset="0"/>
              </a:rPr>
              <a:t>Drivers’ showed a significant decrease from 4.5% to 3.0%. </a:t>
            </a:r>
          </a:p>
          <a:p>
            <a:pPr lvl="2"/>
            <a:r>
              <a:rPr lang="en-US" sz="2200" dirty="0" smtClean="0">
                <a:latin typeface="Calibri" panose="020F0502020204030204" pitchFamily="34" charset="0"/>
              </a:rPr>
              <a:t>This decrease was significantly greater than the decreases in the combined control areas in NJ and CT.</a:t>
            </a:r>
            <a:endParaRPr lang="en-US" sz="2200" dirty="0">
              <a:latin typeface="Calibri" panose="020F0502020204030204" pitchFamily="34" charset="0"/>
            </a:endParaRPr>
          </a:p>
          <a:p>
            <a:endParaRPr lang="en-US" dirty="0"/>
          </a:p>
        </p:txBody>
      </p:sp>
    </p:spTree>
    <p:extLst>
      <p:ext uri="{BB962C8B-B14F-4D97-AF65-F5344CB8AC3E}">
        <p14:creationId xmlns:p14="http://schemas.microsoft.com/office/powerpoint/2010/main" val="449292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7498080" cy="990600"/>
          </a:xfrm>
        </p:spPr>
        <p:txBody>
          <a:bodyPr>
            <a:normAutofit/>
          </a:bodyPr>
          <a:lstStyle/>
          <a:p>
            <a:r>
              <a:rPr lang="en-US" sz="3200" b="1" dirty="0" smtClean="0">
                <a:solidFill>
                  <a:schemeClr val="tx1"/>
                </a:solidFill>
                <a:latin typeface="Calibri" panose="020F0502020204030204" pitchFamily="34" charset="0"/>
              </a:rPr>
              <a:t>Results continued…</a:t>
            </a:r>
            <a:endParaRPr lang="en-US" sz="3200" b="1" dirty="0">
              <a:solidFill>
                <a:schemeClr val="tx1"/>
              </a:solidFill>
              <a:latin typeface="Calibri" panose="020F0502020204030204" pitchFamily="34" charset="0"/>
            </a:endParaRPr>
          </a:p>
        </p:txBody>
      </p:sp>
      <p:sp>
        <p:nvSpPr>
          <p:cNvPr id="3" name="Content Placeholder 2"/>
          <p:cNvSpPr>
            <a:spLocks noGrp="1"/>
          </p:cNvSpPr>
          <p:nvPr>
            <p:ph idx="1"/>
          </p:nvPr>
        </p:nvSpPr>
        <p:spPr>
          <a:xfrm>
            <a:off x="937042" y="1066800"/>
            <a:ext cx="4854158" cy="5334000"/>
          </a:xfrm>
        </p:spPr>
        <p:txBody>
          <a:bodyPr>
            <a:normAutofit fontScale="77500" lnSpcReduction="20000"/>
          </a:bodyPr>
          <a:lstStyle/>
          <a:p>
            <a:pPr lvl="0"/>
            <a:r>
              <a:rPr lang="en-US" dirty="0" smtClean="0">
                <a:latin typeface="Calibri" panose="020F0502020204030204" pitchFamily="34" charset="0"/>
              </a:rPr>
              <a:t>CA</a:t>
            </a:r>
          </a:p>
          <a:p>
            <a:pPr lvl="1"/>
            <a:r>
              <a:rPr lang="en-US" dirty="0" smtClean="0">
                <a:latin typeface="Calibri" panose="020F0502020204030204" pitchFamily="34" charset="0"/>
              </a:rPr>
              <a:t>10,700 </a:t>
            </a:r>
            <a:r>
              <a:rPr lang="en-US" dirty="0">
                <a:latin typeface="Calibri" panose="020F0502020204030204" pitchFamily="34" charset="0"/>
              </a:rPr>
              <a:t>distracted driving citations.   </a:t>
            </a:r>
            <a:endParaRPr lang="en-US" dirty="0" smtClean="0">
              <a:latin typeface="Calibri" panose="020F0502020204030204" pitchFamily="34" charset="0"/>
            </a:endParaRPr>
          </a:p>
          <a:p>
            <a:pPr marL="402336" lvl="1" indent="0">
              <a:buNone/>
            </a:pPr>
            <a:endParaRPr lang="en-US" dirty="0" smtClean="0">
              <a:latin typeface="Calibri" panose="020F0502020204030204" pitchFamily="34" charset="0"/>
            </a:endParaRPr>
          </a:p>
          <a:p>
            <a:pPr lvl="1"/>
            <a:r>
              <a:rPr lang="en-US" dirty="0" smtClean="0">
                <a:latin typeface="Calibri" panose="020F0502020204030204" pitchFamily="34" charset="0"/>
              </a:rPr>
              <a:t>Recognition </a:t>
            </a:r>
            <a:r>
              <a:rPr lang="en-US" dirty="0">
                <a:latin typeface="Calibri" panose="020F0502020204030204" pitchFamily="34" charset="0"/>
              </a:rPr>
              <a:t>of the message </a:t>
            </a:r>
            <a:r>
              <a:rPr lang="en-US" i="1" dirty="0" smtClean="0">
                <a:latin typeface="Calibri" panose="020F0502020204030204" pitchFamily="34" charset="0"/>
              </a:rPr>
              <a:t>Phone </a:t>
            </a:r>
            <a:r>
              <a:rPr lang="en-US" i="1" dirty="0">
                <a:latin typeface="Calibri" panose="020F0502020204030204" pitchFamily="34" charset="0"/>
              </a:rPr>
              <a:t>in One Hand. Ticket in the </a:t>
            </a:r>
            <a:r>
              <a:rPr lang="en-US" i="1" dirty="0" smtClean="0">
                <a:latin typeface="Calibri" panose="020F0502020204030204" pitchFamily="34" charset="0"/>
              </a:rPr>
              <a:t>Other </a:t>
            </a:r>
            <a:r>
              <a:rPr lang="en-US" dirty="0" smtClean="0">
                <a:latin typeface="Calibri" panose="020F0502020204030204" pitchFamily="34" charset="0"/>
              </a:rPr>
              <a:t>quadrupled from 16</a:t>
            </a:r>
            <a:r>
              <a:rPr lang="en-US" dirty="0">
                <a:latin typeface="Calibri" panose="020F0502020204030204" pitchFamily="34" charset="0"/>
              </a:rPr>
              <a:t>% </a:t>
            </a:r>
            <a:r>
              <a:rPr lang="en-US" dirty="0" smtClean="0">
                <a:latin typeface="Calibri" panose="020F0502020204030204" pitchFamily="34" charset="0"/>
              </a:rPr>
              <a:t>(baseline) to 57</a:t>
            </a:r>
            <a:r>
              <a:rPr lang="en-US" dirty="0">
                <a:latin typeface="Calibri" panose="020F0502020204030204" pitchFamily="34" charset="0"/>
              </a:rPr>
              <a:t>% </a:t>
            </a:r>
            <a:r>
              <a:rPr lang="en-US" dirty="0" smtClean="0">
                <a:latin typeface="Calibri" panose="020F0502020204030204" pitchFamily="34" charset="0"/>
              </a:rPr>
              <a:t>(post).</a:t>
            </a:r>
            <a:endParaRPr lang="en-US" dirty="0">
              <a:latin typeface="Calibri" panose="020F0502020204030204" pitchFamily="34" charset="0"/>
            </a:endParaRPr>
          </a:p>
          <a:p>
            <a:pPr marL="82296" indent="0">
              <a:buNone/>
            </a:pPr>
            <a:r>
              <a:rPr lang="en-US" dirty="0">
                <a:latin typeface="Calibri" panose="020F0502020204030204" pitchFamily="34" charset="0"/>
              </a:rPr>
              <a:t> </a:t>
            </a:r>
          </a:p>
          <a:p>
            <a:pPr lvl="0"/>
            <a:r>
              <a:rPr lang="en-US" dirty="0" smtClean="0">
                <a:latin typeface="Calibri" panose="020F0502020204030204" pitchFamily="34" charset="0"/>
              </a:rPr>
              <a:t>DE</a:t>
            </a:r>
          </a:p>
          <a:p>
            <a:pPr lvl="1"/>
            <a:r>
              <a:rPr lang="en-US" dirty="0" smtClean="0">
                <a:latin typeface="Calibri" panose="020F0502020204030204" pitchFamily="34" charset="0"/>
              </a:rPr>
              <a:t>5,600 </a:t>
            </a:r>
            <a:r>
              <a:rPr lang="en-US" dirty="0">
                <a:latin typeface="Calibri" panose="020F0502020204030204" pitchFamily="34" charset="0"/>
              </a:rPr>
              <a:t>distracted driving </a:t>
            </a:r>
            <a:r>
              <a:rPr lang="en-US" dirty="0" smtClean="0">
                <a:latin typeface="Calibri" panose="020F0502020204030204" pitchFamily="34" charset="0"/>
              </a:rPr>
              <a:t>citations.</a:t>
            </a:r>
          </a:p>
          <a:p>
            <a:pPr lvl="1"/>
            <a:endParaRPr lang="en-US" dirty="0" smtClean="0">
              <a:latin typeface="Calibri" panose="020F0502020204030204" pitchFamily="34" charset="0"/>
            </a:endParaRPr>
          </a:p>
          <a:p>
            <a:pPr lvl="1"/>
            <a:r>
              <a:rPr lang="en-US" dirty="0" smtClean="0">
                <a:latin typeface="Calibri" panose="020F0502020204030204" pitchFamily="34" charset="0"/>
              </a:rPr>
              <a:t>Message recognition doubled (from </a:t>
            </a:r>
            <a:r>
              <a:rPr lang="en-US" dirty="0">
                <a:latin typeface="Calibri" panose="020F0502020204030204" pitchFamily="34" charset="0"/>
              </a:rPr>
              <a:t>7% to 15</a:t>
            </a:r>
            <a:r>
              <a:rPr lang="en-US" dirty="0" smtClean="0">
                <a:latin typeface="Calibri" panose="020F0502020204030204" pitchFamily="34" charset="0"/>
              </a:rPr>
              <a:t>%).  </a:t>
            </a:r>
          </a:p>
          <a:p>
            <a:pPr lvl="1"/>
            <a:endParaRPr lang="en-US" dirty="0">
              <a:latin typeface="Calibri" panose="020F0502020204030204" pitchFamily="34" charset="0"/>
            </a:endParaRPr>
          </a:p>
          <a:p>
            <a:pPr lvl="0" algn="ctr">
              <a:buClr>
                <a:srgbClr val="6EA0B0"/>
              </a:buClr>
            </a:pPr>
            <a:r>
              <a:rPr lang="en-US" dirty="0" smtClean="0">
                <a:solidFill>
                  <a:srgbClr val="FF0000"/>
                </a:solidFill>
                <a:latin typeface="Calibri" panose="020F0502020204030204" pitchFamily="34" charset="0"/>
              </a:rPr>
              <a:t>Widespread distracted driving HVE deployment is feasible! </a:t>
            </a:r>
          </a:p>
          <a:p>
            <a:endParaRPr lang="en-US" dirty="0"/>
          </a:p>
        </p:txBody>
      </p:sp>
      <p:pic>
        <p:nvPicPr>
          <p:cNvPr id="7170"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2343" y="1118539"/>
            <a:ext cx="3306190" cy="42785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isometricOffAxis2Lef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6355374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924800" cy="1143000"/>
          </a:xfrm>
        </p:spPr>
        <p:txBody>
          <a:bodyPr>
            <a:noAutofit/>
          </a:bodyPr>
          <a:lstStyle/>
          <a:p>
            <a:r>
              <a:rPr lang="en-US" sz="3000" b="1" dirty="0">
                <a:solidFill>
                  <a:schemeClr val="tx1"/>
                </a:solidFill>
                <a:latin typeface="Calibri" panose="020F0502020204030204" pitchFamily="34" charset="0"/>
              </a:rPr>
              <a:t>Massachusetts &amp; Connecticut Texting Ban </a:t>
            </a:r>
            <a:r>
              <a:rPr lang="en-US" sz="3000" b="1" dirty="0" smtClean="0">
                <a:solidFill>
                  <a:schemeClr val="tx1"/>
                </a:solidFill>
                <a:latin typeface="Calibri" panose="020F0502020204030204" pitchFamily="34" charset="0"/>
              </a:rPr>
              <a:t>Demo</a:t>
            </a:r>
            <a:endParaRPr lang="en-US" sz="3000" b="1" dirty="0">
              <a:solidFill>
                <a:schemeClr val="tx1"/>
              </a:solidFill>
              <a:latin typeface="Calibri" panose="020F0502020204030204" pitchFamily="34" charset="0"/>
            </a:endParaRPr>
          </a:p>
        </p:txBody>
      </p:sp>
      <p:sp>
        <p:nvSpPr>
          <p:cNvPr id="3" name="Content Placeholder 2"/>
          <p:cNvSpPr>
            <a:spLocks noGrp="1"/>
          </p:cNvSpPr>
          <p:nvPr>
            <p:ph idx="1"/>
          </p:nvPr>
        </p:nvSpPr>
        <p:spPr>
          <a:xfrm>
            <a:off x="1371600" y="1371600"/>
            <a:ext cx="7498080" cy="4800600"/>
          </a:xfrm>
        </p:spPr>
        <p:txBody>
          <a:bodyPr>
            <a:normAutofit fontScale="92500" lnSpcReduction="10000"/>
          </a:bodyPr>
          <a:lstStyle/>
          <a:p>
            <a:pPr marL="82296" indent="0">
              <a:buNone/>
            </a:pPr>
            <a:endParaRPr lang="en-US" sz="2600" dirty="0">
              <a:latin typeface="Calibri" panose="020F0502020204030204" pitchFamily="34" charset="0"/>
            </a:endParaRPr>
          </a:p>
          <a:p>
            <a:pPr lvl="0"/>
            <a:r>
              <a:rPr lang="en-US" sz="2800" dirty="0" smtClean="0">
                <a:latin typeface="Calibri" panose="020F0502020204030204" pitchFamily="34" charset="0"/>
              </a:rPr>
              <a:t>NHTSA is partnering with </a:t>
            </a:r>
            <a:r>
              <a:rPr lang="en-US" sz="2800" dirty="0">
                <a:latin typeface="Calibri" panose="020F0502020204030204" pitchFamily="34" charset="0"/>
              </a:rPr>
              <a:t>Connecticut and Massachusetts </a:t>
            </a:r>
            <a:r>
              <a:rPr lang="en-US" sz="2800" dirty="0" smtClean="0">
                <a:latin typeface="Calibri" panose="020F0502020204030204" pitchFamily="34" charset="0"/>
              </a:rPr>
              <a:t>test the enforceability </a:t>
            </a:r>
            <a:r>
              <a:rPr lang="en-US" sz="2800" dirty="0">
                <a:latin typeface="Calibri" panose="020F0502020204030204" pitchFamily="34" charset="0"/>
              </a:rPr>
              <a:t>of texting </a:t>
            </a:r>
            <a:r>
              <a:rPr lang="en-US" sz="2800" dirty="0" smtClean="0">
                <a:latin typeface="Calibri" panose="020F0502020204030204" pitchFamily="34" charset="0"/>
              </a:rPr>
              <a:t>bans.</a:t>
            </a:r>
          </a:p>
          <a:p>
            <a:pPr lvl="0"/>
            <a:endParaRPr lang="en-US" sz="2800" dirty="0" smtClean="0">
              <a:latin typeface="Calibri" panose="020F0502020204030204" pitchFamily="34" charset="0"/>
            </a:endParaRPr>
          </a:p>
          <a:p>
            <a:pPr lvl="0"/>
            <a:r>
              <a:rPr lang="en-US" sz="2800" dirty="0" smtClean="0">
                <a:latin typeface="Calibri" panose="020F0502020204030204" pitchFamily="34" charset="0"/>
              </a:rPr>
              <a:t>Two </a:t>
            </a:r>
            <a:r>
              <a:rPr lang="en-US" sz="2800" dirty="0">
                <a:latin typeface="Calibri" panose="020F0502020204030204" pitchFamily="34" charset="0"/>
              </a:rPr>
              <a:t>waves have been </a:t>
            </a:r>
            <a:r>
              <a:rPr lang="en-US" sz="2800" dirty="0" smtClean="0">
                <a:latin typeface="Calibri" panose="020F0502020204030204" pitchFamily="34" charset="0"/>
              </a:rPr>
              <a:t>completed, </a:t>
            </a:r>
            <a:r>
              <a:rPr lang="en-US" sz="2800" dirty="0">
                <a:latin typeface="Calibri" panose="020F0502020204030204" pitchFamily="34" charset="0"/>
              </a:rPr>
              <a:t>and two additional waves will be conducted by Fall </a:t>
            </a:r>
            <a:r>
              <a:rPr lang="en-US" sz="2800" dirty="0" smtClean="0">
                <a:latin typeface="Calibri" panose="020F0502020204030204" pitchFamily="34" charset="0"/>
              </a:rPr>
              <a:t>2014.</a:t>
            </a:r>
            <a:endParaRPr lang="en-US" sz="2800" dirty="0">
              <a:latin typeface="Calibri" panose="020F0502020204030204" pitchFamily="34" charset="0"/>
            </a:endParaRPr>
          </a:p>
          <a:p>
            <a:pPr lvl="0"/>
            <a:endParaRPr lang="en-US" sz="2800" dirty="0" smtClean="0">
              <a:latin typeface="Calibri" panose="020F0502020204030204" pitchFamily="34" charset="0"/>
            </a:endParaRPr>
          </a:p>
          <a:p>
            <a:pPr lvl="0"/>
            <a:r>
              <a:rPr lang="en-US" sz="2800" dirty="0" smtClean="0">
                <a:latin typeface="Calibri" panose="020F0502020204030204" pitchFamily="34" charset="0"/>
              </a:rPr>
              <a:t>While different </a:t>
            </a:r>
            <a:r>
              <a:rPr lang="en-US" sz="2800" dirty="0">
                <a:latin typeface="Calibri" panose="020F0502020204030204" pitchFamily="34" charset="0"/>
              </a:rPr>
              <a:t>techniques work best in different areas, both Massachusetts and Connecticut are finding techniques that can be effective for enforcing texting </a:t>
            </a:r>
            <a:r>
              <a:rPr lang="en-US" sz="2800" dirty="0" smtClean="0">
                <a:latin typeface="Calibri" panose="020F0502020204030204" pitchFamily="34" charset="0"/>
              </a:rPr>
              <a:t>bans.</a:t>
            </a:r>
            <a:endParaRPr lang="en-US" sz="2800" dirty="0">
              <a:latin typeface="Calibri" panose="020F0502020204030204" pitchFamily="34" charset="0"/>
            </a:endParaRPr>
          </a:p>
          <a:p>
            <a:endParaRPr lang="en-US" dirty="0"/>
          </a:p>
        </p:txBody>
      </p:sp>
    </p:spTree>
    <p:extLst>
      <p:ext uri="{BB962C8B-B14F-4D97-AF65-F5344CB8AC3E}">
        <p14:creationId xmlns:p14="http://schemas.microsoft.com/office/powerpoint/2010/main" val="1252944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944880"/>
          </a:xfrm>
        </p:spPr>
        <p:txBody>
          <a:bodyPr>
            <a:normAutofit/>
          </a:bodyPr>
          <a:lstStyle/>
          <a:p>
            <a:r>
              <a:rPr lang="en-US" sz="3400" b="1" dirty="0" smtClean="0">
                <a:solidFill>
                  <a:schemeClr val="tx1"/>
                </a:solidFill>
                <a:latin typeface="Calibri" panose="020F0502020204030204" pitchFamily="34" charset="0"/>
              </a:rPr>
              <a:t>Distraction Data </a:t>
            </a:r>
            <a:r>
              <a:rPr lang="en-US" sz="2000" b="1" dirty="0" smtClean="0">
                <a:solidFill>
                  <a:schemeClr val="tx1"/>
                </a:solidFill>
                <a:effectLst/>
                <a:latin typeface="Calibri" panose="020F0502020204030204" pitchFamily="34" charset="0"/>
              </a:rPr>
              <a:t>(FARS and GES)</a:t>
            </a:r>
            <a:endParaRPr lang="en-US" sz="2000" b="1" dirty="0">
              <a:solidFill>
                <a:schemeClr val="tx1"/>
              </a:solidFill>
              <a:effectLst/>
              <a:latin typeface="Calibri" panose="020F0502020204030204" pitchFamily="34" charset="0"/>
            </a:endParaRPr>
          </a:p>
        </p:txBody>
      </p:sp>
      <p:sp>
        <p:nvSpPr>
          <p:cNvPr id="3" name="Content Placeholder 2"/>
          <p:cNvSpPr>
            <a:spLocks noGrp="1"/>
          </p:cNvSpPr>
          <p:nvPr>
            <p:ph sz="half" idx="1"/>
          </p:nvPr>
        </p:nvSpPr>
        <p:spPr>
          <a:xfrm>
            <a:off x="1295400" y="1447800"/>
            <a:ext cx="3657600" cy="4663440"/>
          </a:xfrm>
        </p:spPr>
        <p:txBody>
          <a:bodyPr>
            <a:normAutofit lnSpcReduction="10000"/>
          </a:bodyPr>
          <a:lstStyle/>
          <a:p>
            <a:pPr lvl="0"/>
            <a:r>
              <a:rPr lang="en-US" dirty="0">
                <a:latin typeface="Calibri" panose="020F0502020204030204" pitchFamily="34" charset="0"/>
              </a:rPr>
              <a:t>In 2012, </a:t>
            </a:r>
            <a:r>
              <a:rPr lang="en-US" dirty="0" smtClean="0">
                <a:latin typeface="Calibri" panose="020F0502020204030204" pitchFamily="34" charset="0"/>
              </a:rPr>
              <a:t>NHTSA estimates…</a:t>
            </a:r>
          </a:p>
          <a:p>
            <a:pPr lvl="1"/>
            <a:endParaRPr lang="en-US" b="1" dirty="0" smtClean="0">
              <a:solidFill>
                <a:srgbClr val="FF0000"/>
              </a:solidFill>
              <a:latin typeface="Calibri" panose="020F0502020204030204" pitchFamily="34" charset="0"/>
            </a:endParaRPr>
          </a:p>
          <a:p>
            <a:pPr lvl="1"/>
            <a:r>
              <a:rPr lang="en-US" dirty="0" smtClean="0">
                <a:solidFill>
                  <a:srgbClr val="FF0000"/>
                </a:solidFill>
                <a:latin typeface="Calibri" panose="020F0502020204030204" pitchFamily="34" charset="0"/>
              </a:rPr>
              <a:t>3,328</a:t>
            </a:r>
            <a:r>
              <a:rPr lang="en-US" dirty="0" smtClean="0">
                <a:latin typeface="Calibri" panose="020F0502020204030204" pitchFamily="34" charset="0"/>
              </a:rPr>
              <a:t> were killed and </a:t>
            </a:r>
            <a:r>
              <a:rPr lang="en-US" dirty="0" smtClean="0">
                <a:solidFill>
                  <a:srgbClr val="FF0000"/>
                </a:solidFill>
                <a:latin typeface="Calibri" panose="020F0502020204030204" pitchFamily="34" charset="0"/>
              </a:rPr>
              <a:t>421,000</a:t>
            </a:r>
            <a:r>
              <a:rPr lang="en-US" dirty="0" smtClean="0">
                <a:solidFill>
                  <a:srgbClr val="FF0000"/>
                </a:solidFill>
                <a:effectLst>
                  <a:outerShdw blurRad="38100" dist="38100" dir="2700000" algn="tl">
                    <a:srgbClr val="000000">
                      <a:alpha val="43137"/>
                    </a:srgbClr>
                  </a:outerShdw>
                </a:effectLst>
                <a:latin typeface="Calibri" panose="020F0502020204030204" pitchFamily="34" charset="0"/>
              </a:rPr>
              <a:t> </a:t>
            </a:r>
            <a:r>
              <a:rPr lang="en-US" dirty="0">
                <a:latin typeface="Calibri" panose="020F0502020204030204" pitchFamily="34" charset="0"/>
              </a:rPr>
              <a:t>people were </a:t>
            </a:r>
            <a:r>
              <a:rPr lang="en-US" dirty="0" smtClean="0">
                <a:latin typeface="Calibri" panose="020F0502020204030204" pitchFamily="34" charset="0"/>
              </a:rPr>
              <a:t>injured in a distraction-affected crash</a:t>
            </a:r>
            <a:endParaRPr lang="en-US" dirty="0">
              <a:latin typeface="Calibri" panose="020F0502020204030204" pitchFamily="34" charset="0"/>
            </a:endParaRPr>
          </a:p>
          <a:p>
            <a:pPr lvl="1"/>
            <a:endParaRPr lang="en-US" dirty="0" smtClean="0">
              <a:latin typeface="Calibri" panose="020F0502020204030204" pitchFamily="34" charset="0"/>
            </a:endParaRPr>
          </a:p>
          <a:p>
            <a:pPr lvl="1"/>
            <a:r>
              <a:rPr lang="en-US" dirty="0" smtClean="0">
                <a:latin typeface="Calibri" panose="020F0502020204030204" pitchFamily="34" charset="0"/>
              </a:rPr>
              <a:t>These </a:t>
            </a:r>
            <a:r>
              <a:rPr lang="en-US" dirty="0">
                <a:latin typeface="Calibri" panose="020F0502020204030204" pitchFamily="34" charset="0"/>
              </a:rPr>
              <a:t>numbers include all forms of </a:t>
            </a:r>
            <a:r>
              <a:rPr lang="en-US" dirty="0" smtClean="0">
                <a:latin typeface="Calibri" panose="020F0502020204030204" pitchFamily="34" charset="0"/>
              </a:rPr>
              <a:t>distractions</a:t>
            </a:r>
            <a:endParaRPr lang="en-US" dirty="0"/>
          </a:p>
        </p:txBody>
      </p:sp>
      <p:pic>
        <p:nvPicPr>
          <p:cNvPr id="2050"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371601"/>
            <a:ext cx="3694196" cy="4953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isometricOffAxis2Lef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549375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tx1"/>
                </a:solidFill>
                <a:latin typeface="Calibri" panose="020F0502020204030204" pitchFamily="34" charset="0"/>
              </a:rPr>
              <a:t>Distracted Driving Enforcement Tips</a:t>
            </a:r>
          </a:p>
        </p:txBody>
      </p:sp>
      <p:sp>
        <p:nvSpPr>
          <p:cNvPr id="3" name="Content Placeholder 2"/>
          <p:cNvSpPr>
            <a:spLocks noGrp="1"/>
          </p:cNvSpPr>
          <p:nvPr>
            <p:ph idx="1"/>
          </p:nvPr>
        </p:nvSpPr>
        <p:spPr>
          <a:xfrm>
            <a:off x="1295400" y="1712268"/>
            <a:ext cx="7086600" cy="3797473"/>
          </a:xfrm>
        </p:spPr>
        <p:txBody>
          <a:bodyPr>
            <a:normAutofit/>
          </a:bodyPr>
          <a:lstStyle/>
          <a:p>
            <a:r>
              <a:rPr lang="en-US" sz="3000" dirty="0">
                <a:latin typeface="Calibri" panose="020F0502020204030204" pitchFamily="34" charset="0"/>
              </a:rPr>
              <a:t>From past and current </a:t>
            </a:r>
            <a:r>
              <a:rPr lang="en-US" sz="3000" dirty="0" smtClean="0">
                <a:latin typeface="Calibri" panose="020F0502020204030204" pitchFamily="34" charset="0"/>
              </a:rPr>
              <a:t>projects, </a:t>
            </a:r>
            <a:r>
              <a:rPr lang="en-US" sz="3000" dirty="0">
                <a:latin typeface="Calibri" panose="020F0502020204030204" pitchFamily="34" charset="0"/>
              </a:rPr>
              <a:t>NHTSA has demonstrated a variety of successful enforcement techniques. </a:t>
            </a:r>
          </a:p>
          <a:p>
            <a:endParaRPr lang="en-US" dirty="0" smtClean="0">
              <a:latin typeface="Calibri" panose="020F0502020204030204" pitchFamily="34" charset="0"/>
            </a:endParaRPr>
          </a:p>
          <a:p>
            <a:r>
              <a:rPr lang="en-US" sz="3000" dirty="0">
                <a:latin typeface="Calibri" panose="020F0502020204030204" pitchFamily="34" charset="0"/>
              </a:rPr>
              <a:t>E</a:t>
            </a:r>
            <a:r>
              <a:rPr lang="en-US" sz="3000" dirty="0" smtClean="0">
                <a:latin typeface="Calibri" panose="020F0502020204030204" pitchFamily="34" charset="0"/>
              </a:rPr>
              <a:t>nforcement </a:t>
            </a:r>
            <a:r>
              <a:rPr lang="en-US" sz="3000" dirty="0">
                <a:latin typeface="Calibri" panose="020F0502020204030204" pitchFamily="34" charset="0"/>
              </a:rPr>
              <a:t>agencies are unique; there’s no one size fits all approach. </a:t>
            </a:r>
          </a:p>
        </p:txBody>
      </p:sp>
    </p:spTree>
    <p:extLst>
      <p:ext uri="{BB962C8B-B14F-4D97-AF65-F5344CB8AC3E}">
        <p14:creationId xmlns:p14="http://schemas.microsoft.com/office/powerpoint/2010/main" val="36471079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tx1"/>
                </a:solidFill>
                <a:latin typeface="Calibri" panose="020F0502020204030204" pitchFamily="34" charset="0"/>
              </a:rPr>
              <a:t>Enforcement Techniques</a:t>
            </a:r>
          </a:p>
        </p:txBody>
      </p:sp>
      <p:sp>
        <p:nvSpPr>
          <p:cNvPr id="3" name="Content Placeholder 2"/>
          <p:cNvSpPr>
            <a:spLocks noGrp="1"/>
          </p:cNvSpPr>
          <p:nvPr>
            <p:ph idx="1"/>
          </p:nvPr>
        </p:nvSpPr>
        <p:spPr>
          <a:xfrm>
            <a:off x="1143000" y="1447800"/>
            <a:ext cx="8001000" cy="4800600"/>
          </a:xfrm>
        </p:spPr>
        <p:txBody>
          <a:bodyPr>
            <a:normAutofit fontScale="92500" lnSpcReduction="10000"/>
          </a:bodyPr>
          <a:lstStyle/>
          <a:p>
            <a:pPr lvl="0"/>
            <a:r>
              <a:rPr lang="en-US" dirty="0">
                <a:latin typeface="Calibri" panose="020F0502020204030204" pitchFamily="34" charset="0"/>
              </a:rPr>
              <a:t>Elevated </a:t>
            </a:r>
            <a:r>
              <a:rPr lang="en-US" dirty="0" smtClean="0">
                <a:latin typeface="Calibri" panose="020F0502020204030204" pitchFamily="34" charset="0"/>
              </a:rPr>
              <a:t>vehicles</a:t>
            </a:r>
          </a:p>
          <a:p>
            <a:pPr lvl="0"/>
            <a:endParaRPr lang="en-US" dirty="0">
              <a:latin typeface="Calibri" panose="020F0502020204030204" pitchFamily="34" charset="0"/>
            </a:endParaRPr>
          </a:p>
          <a:p>
            <a:r>
              <a:rPr lang="en-US" dirty="0" smtClean="0">
                <a:latin typeface="Calibri" panose="020F0502020204030204" pitchFamily="34" charset="0"/>
              </a:rPr>
              <a:t>Spotters</a:t>
            </a:r>
            <a:endParaRPr lang="en-US" dirty="0">
              <a:latin typeface="Calibri" panose="020F0502020204030204" pitchFamily="34" charset="0"/>
            </a:endParaRPr>
          </a:p>
          <a:p>
            <a:pPr lvl="0"/>
            <a:endParaRPr lang="en-US" dirty="0" smtClean="0">
              <a:latin typeface="Calibri" panose="020F0502020204030204" pitchFamily="34" charset="0"/>
            </a:endParaRPr>
          </a:p>
          <a:p>
            <a:pPr lvl="0"/>
            <a:r>
              <a:rPr lang="en-US" dirty="0" smtClean="0">
                <a:latin typeface="Calibri" panose="020F0502020204030204" pitchFamily="34" charset="0"/>
              </a:rPr>
              <a:t>Unmarked</a:t>
            </a:r>
            <a:r>
              <a:rPr lang="en-US" dirty="0">
                <a:latin typeface="Calibri" panose="020F0502020204030204" pitchFamily="34" charset="0"/>
              </a:rPr>
              <a:t>, semi-marked or low profile </a:t>
            </a:r>
            <a:r>
              <a:rPr lang="en-US" dirty="0" smtClean="0">
                <a:latin typeface="Calibri" panose="020F0502020204030204" pitchFamily="34" charset="0"/>
              </a:rPr>
              <a:t>vehicles</a:t>
            </a:r>
            <a:endParaRPr lang="en-US" dirty="0">
              <a:latin typeface="Calibri" panose="020F0502020204030204" pitchFamily="34" charset="0"/>
            </a:endParaRPr>
          </a:p>
          <a:p>
            <a:pPr lvl="0"/>
            <a:endParaRPr lang="en-US" dirty="0" smtClean="0">
              <a:latin typeface="Calibri" panose="020F0502020204030204" pitchFamily="34" charset="0"/>
            </a:endParaRPr>
          </a:p>
          <a:p>
            <a:pPr lvl="0"/>
            <a:r>
              <a:rPr lang="en-US" dirty="0" smtClean="0">
                <a:latin typeface="Calibri" panose="020F0502020204030204" pitchFamily="34" charset="0"/>
              </a:rPr>
              <a:t>Motorcycles</a:t>
            </a:r>
            <a:endParaRPr lang="en-US" dirty="0">
              <a:latin typeface="Calibri" panose="020F0502020204030204" pitchFamily="34" charset="0"/>
            </a:endParaRPr>
          </a:p>
          <a:p>
            <a:pPr lvl="0"/>
            <a:endParaRPr lang="en-US" dirty="0" smtClean="0">
              <a:latin typeface="Calibri" panose="020F0502020204030204" pitchFamily="34" charset="0"/>
            </a:endParaRPr>
          </a:p>
          <a:p>
            <a:pPr lvl="0"/>
            <a:r>
              <a:rPr lang="en-US" dirty="0" smtClean="0">
                <a:latin typeface="Calibri" panose="020F0502020204030204" pitchFamily="34" charset="0"/>
              </a:rPr>
              <a:t>Routine </a:t>
            </a:r>
            <a:r>
              <a:rPr lang="en-US" dirty="0">
                <a:latin typeface="Calibri" panose="020F0502020204030204" pitchFamily="34" charset="0"/>
              </a:rPr>
              <a:t>and Saturation </a:t>
            </a:r>
            <a:r>
              <a:rPr lang="en-US" dirty="0" smtClean="0">
                <a:latin typeface="Calibri" panose="020F0502020204030204" pitchFamily="34" charset="0"/>
              </a:rPr>
              <a:t>Patrols</a:t>
            </a:r>
            <a:endParaRPr lang="en-US" dirty="0">
              <a:latin typeface="Calibri" panose="020F0502020204030204" pitchFamily="34" charset="0"/>
            </a:endParaRPr>
          </a:p>
        </p:txBody>
      </p:sp>
    </p:spTree>
    <p:extLst>
      <p:ext uri="{BB962C8B-B14F-4D97-AF65-F5344CB8AC3E}">
        <p14:creationId xmlns:p14="http://schemas.microsoft.com/office/powerpoint/2010/main" val="15080408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tx1"/>
                </a:solidFill>
                <a:latin typeface="Calibri" panose="020F0502020204030204" pitchFamily="34" charset="0"/>
              </a:rPr>
              <a:t>Detecting a </a:t>
            </a:r>
            <a:r>
              <a:rPr lang="en-US" sz="3200" b="1" dirty="0" smtClean="0">
                <a:solidFill>
                  <a:schemeClr val="tx1"/>
                </a:solidFill>
                <a:latin typeface="Calibri" panose="020F0502020204030204" pitchFamily="34" charset="0"/>
              </a:rPr>
              <a:t>Violation </a:t>
            </a:r>
            <a:r>
              <a:rPr lang="en-US" sz="3200" b="1" dirty="0">
                <a:solidFill>
                  <a:schemeClr val="tx1"/>
                </a:solidFill>
                <a:latin typeface="Calibri" panose="020F0502020204030204" pitchFamily="34" charset="0"/>
              </a:rPr>
              <a:t>– Visual Cues</a:t>
            </a:r>
          </a:p>
        </p:txBody>
      </p:sp>
      <p:sp>
        <p:nvSpPr>
          <p:cNvPr id="3" name="Content Placeholder 2"/>
          <p:cNvSpPr>
            <a:spLocks noGrp="1"/>
          </p:cNvSpPr>
          <p:nvPr>
            <p:ph idx="1"/>
          </p:nvPr>
        </p:nvSpPr>
        <p:spPr>
          <a:xfrm>
            <a:off x="1295400" y="1712268"/>
            <a:ext cx="4813318" cy="4383732"/>
          </a:xfrm>
        </p:spPr>
        <p:txBody>
          <a:bodyPr>
            <a:normAutofit fontScale="92500" lnSpcReduction="20000"/>
          </a:bodyPr>
          <a:lstStyle/>
          <a:p>
            <a:pPr lvl="0"/>
            <a:r>
              <a:rPr lang="en-US" dirty="0">
                <a:latin typeface="Calibri" panose="020F0502020204030204" pitchFamily="34" charset="0"/>
              </a:rPr>
              <a:t>Nodding and looking </a:t>
            </a:r>
            <a:r>
              <a:rPr lang="en-US" dirty="0" smtClean="0">
                <a:latin typeface="Calibri" panose="020F0502020204030204" pitchFamily="34" charset="0"/>
              </a:rPr>
              <a:t>down</a:t>
            </a:r>
            <a:endParaRPr lang="en-US" dirty="0">
              <a:latin typeface="Calibri" panose="020F0502020204030204" pitchFamily="34" charset="0"/>
            </a:endParaRPr>
          </a:p>
          <a:p>
            <a:endParaRPr lang="en-US" dirty="0" smtClean="0">
              <a:latin typeface="Calibri" panose="020F0502020204030204" pitchFamily="34" charset="0"/>
            </a:endParaRPr>
          </a:p>
          <a:p>
            <a:r>
              <a:rPr lang="en-US" dirty="0" smtClean="0">
                <a:latin typeface="Calibri" panose="020F0502020204030204" pitchFamily="34" charset="0"/>
              </a:rPr>
              <a:t>Improper </a:t>
            </a:r>
            <a:r>
              <a:rPr lang="en-US" dirty="0">
                <a:latin typeface="Calibri" panose="020F0502020204030204" pitchFamily="34" charset="0"/>
              </a:rPr>
              <a:t>lane </a:t>
            </a:r>
            <a:r>
              <a:rPr lang="en-US" dirty="0" smtClean="0">
                <a:latin typeface="Calibri" panose="020F0502020204030204" pitchFamily="34" charset="0"/>
              </a:rPr>
              <a:t>travel</a:t>
            </a:r>
            <a:endParaRPr lang="en-US" dirty="0">
              <a:latin typeface="Calibri" panose="020F0502020204030204" pitchFamily="34" charset="0"/>
            </a:endParaRPr>
          </a:p>
          <a:p>
            <a:endParaRPr lang="en-US" dirty="0" smtClean="0">
              <a:latin typeface="Calibri" panose="020F0502020204030204" pitchFamily="34" charset="0"/>
            </a:endParaRPr>
          </a:p>
          <a:p>
            <a:r>
              <a:rPr lang="en-US" dirty="0" smtClean="0">
                <a:latin typeface="Calibri" panose="020F0502020204030204" pitchFamily="34" charset="0"/>
              </a:rPr>
              <a:t>Inconsistent speed</a:t>
            </a:r>
            <a:endParaRPr lang="en-US" dirty="0">
              <a:latin typeface="Calibri" panose="020F0502020204030204" pitchFamily="34" charset="0"/>
            </a:endParaRPr>
          </a:p>
          <a:p>
            <a:endParaRPr lang="en-US" dirty="0" smtClean="0">
              <a:latin typeface="Calibri" panose="020F0502020204030204" pitchFamily="34" charset="0"/>
            </a:endParaRPr>
          </a:p>
          <a:p>
            <a:r>
              <a:rPr lang="en-US" dirty="0" smtClean="0">
                <a:latin typeface="Calibri" panose="020F0502020204030204" pitchFamily="34" charset="0"/>
              </a:rPr>
              <a:t>Delayed/slow starts</a:t>
            </a:r>
            <a:endParaRPr lang="en-US" dirty="0">
              <a:latin typeface="Calibri" panose="020F0502020204030204" pitchFamily="34" charset="0"/>
            </a:endParaRPr>
          </a:p>
          <a:p>
            <a:pPr lvl="0"/>
            <a:endParaRPr lang="en-US" dirty="0" smtClean="0">
              <a:latin typeface="Calibri" panose="020F0502020204030204" pitchFamily="34" charset="0"/>
            </a:endParaRPr>
          </a:p>
          <a:p>
            <a:pPr lvl="0"/>
            <a:r>
              <a:rPr lang="en-US" dirty="0" smtClean="0">
                <a:latin typeface="Calibri" panose="020F0502020204030204" pitchFamily="34" charset="0"/>
              </a:rPr>
              <a:t>Typical </a:t>
            </a:r>
            <a:r>
              <a:rPr lang="en-US" dirty="0">
                <a:latin typeface="Calibri" panose="020F0502020204030204" pitchFamily="34" charset="0"/>
              </a:rPr>
              <a:t>signs of a </a:t>
            </a:r>
            <a:r>
              <a:rPr lang="en-US" dirty="0" smtClean="0">
                <a:latin typeface="Calibri" panose="020F0502020204030204" pitchFamily="34" charset="0"/>
              </a:rPr>
              <a:t>DUI</a:t>
            </a:r>
            <a:endParaRPr lang="en-US" dirty="0">
              <a:latin typeface="Calibri" panose="020F0502020204030204"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8718" y="1951315"/>
            <a:ext cx="2522970" cy="2121354"/>
          </a:xfrm>
          <a:prstGeom prst="rect">
            <a:avLst/>
          </a:prstGeom>
          <a:noFill/>
          <a:ln>
            <a:noFill/>
          </a:ln>
          <a:extLst/>
        </p:spPr>
      </p:pic>
    </p:spTree>
    <p:extLst>
      <p:ext uri="{BB962C8B-B14F-4D97-AF65-F5344CB8AC3E}">
        <p14:creationId xmlns:p14="http://schemas.microsoft.com/office/powerpoint/2010/main" val="40310473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pPr algn="ctr"/>
            <a:r>
              <a:rPr lang="en-US" sz="4000" b="1" dirty="0" smtClean="0">
                <a:solidFill>
                  <a:schemeClr val="tx1"/>
                </a:solidFill>
                <a:effectLst>
                  <a:outerShdw blurRad="38100" dist="38100" dir="2700000" algn="tl">
                    <a:srgbClr val="000000">
                      <a:alpha val="43137"/>
                    </a:srgbClr>
                  </a:outerShdw>
                </a:effectLst>
                <a:latin typeface="Calibri" pitchFamily="34" charset="0"/>
              </a:rPr>
              <a:t>Vehicle Initiatives</a:t>
            </a: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054488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1"/>
                </a:solidFill>
                <a:latin typeface="Calibri" panose="020F0502020204030204" pitchFamily="34" charset="0"/>
              </a:rPr>
              <a:t>Guidelines for Auto Manufacturers</a:t>
            </a:r>
            <a:endParaRPr lang="en-US" sz="3200" b="1" dirty="0">
              <a:solidFill>
                <a:schemeClr val="tx1"/>
              </a:solidFill>
              <a:latin typeface="Calibri" panose="020F0502020204030204" pitchFamily="34" charset="0"/>
            </a:endParaRPr>
          </a:p>
        </p:txBody>
      </p:sp>
      <p:sp>
        <p:nvSpPr>
          <p:cNvPr id="3" name="Content Placeholder 2"/>
          <p:cNvSpPr>
            <a:spLocks noGrp="1"/>
          </p:cNvSpPr>
          <p:nvPr>
            <p:ph idx="1"/>
          </p:nvPr>
        </p:nvSpPr>
        <p:spPr>
          <a:xfrm>
            <a:off x="1219200" y="1676400"/>
            <a:ext cx="7714488" cy="4876800"/>
          </a:xfrm>
        </p:spPr>
        <p:txBody>
          <a:bodyPr>
            <a:normAutofit/>
          </a:bodyPr>
          <a:lstStyle/>
          <a:p>
            <a:r>
              <a:rPr lang="en-US" sz="2400" dirty="0" smtClean="0">
                <a:latin typeface="Calibri" panose="020F0502020204030204" pitchFamily="34" charset="0"/>
              </a:rPr>
              <a:t>In April 2013 DOT/NHTSA released </a:t>
            </a:r>
            <a:r>
              <a:rPr lang="en-US" sz="2400" dirty="0">
                <a:latin typeface="Calibri" panose="020F0502020204030204" pitchFamily="34" charset="0"/>
              </a:rPr>
              <a:t>distraction guidelines </a:t>
            </a:r>
            <a:r>
              <a:rPr lang="en-US" sz="2400" dirty="0" smtClean="0">
                <a:latin typeface="Calibri" panose="020F0502020204030204" pitchFamily="34" charset="0"/>
              </a:rPr>
              <a:t>to encourage manufacturers </a:t>
            </a:r>
            <a:r>
              <a:rPr lang="en-US" sz="2400" dirty="0">
                <a:latin typeface="Calibri" panose="020F0502020204030204" pitchFamily="34" charset="0"/>
              </a:rPr>
              <a:t>to limit the distraction risk connected to electronic devices built into their vehicles, such as communications, entertainment and navigation </a:t>
            </a:r>
            <a:r>
              <a:rPr lang="en-US" sz="2400" dirty="0" smtClean="0">
                <a:latin typeface="Calibri" panose="020F0502020204030204" pitchFamily="34" charset="0"/>
              </a:rPr>
              <a:t>devices.</a:t>
            </a:r>
            <a:endParaRPr lang="en-US" sz="2400" dirty="0">
              <a:latin typeface="Calibri" panose="020F0502020204030204" pitchFamily="34" charset="0"/>
            </a:endParaRPr>
          </a:p>
          <a:p>
            <a:endParaRPr lang="en-US" sz="2400" dirty="0">
              <a:latin typeface="Calibri" panose="020F0502020204030204" pitchFamily="34" charset="0"/>
            </a:endParaRPr>
          </a:p>
          <a:p>
            <a:r>
              <a:rPr lang="en-US" sz="2400" dirty="0">
                <a:latin typeface="Calibri" panose="020F0502020204030204" pitchFamily="34" charset="0"/>
              </a:rPr>
              <a:t>T</a:t>
            </a:r>
            <a:r>
              <a:rPr lang="en-US" sz="2400" dirty="0" smtClean="0">
                <a:latin typeface="Calibri" panose="020F0502020204030204" pitchFamily="34" charset="0"/>
              </a:rPr>
              <a:t>he </a:t>
            </a:r>
            <a:r>
              <a:rPr lang="en-US" sz="2400" dirty="0">
                <a:latin typeface="Calibri" panose="020F0502020204030204" pitchFamily="34" charset="0"/>
              </a:rPr>
              <a:t>voluntary guidelines establish specific recommended criteria for electronic devices installed in vehicles at the time they are manufactured that require drivers to take their hands off the wheel or eyes of the road to use them. </a:t>
            </a:r>
            <a:endParaRPr lang="en-US" sz="2400" dirty="0" smtClean="0">
              <a:latin typeface="Calibri" panose="020F0502020204030204" pitchFamily="34" charset="0"/>
            </a:endParaRPr>
          </a:p>
          <a:p>
            <a:endParaRPr lang="en-US" dirty="0">
              <a:latin typeface="Calibri" panose="020F0502020204030204" pitchFamily="34" charset="0"/>
            </a:endParaRPr>
          </a:p>
          <a:p>
            <a:endParaRPr lang="en-US" dirty="0"/>
          </a:p>
        </p:txBody>
      </p:sp>
    </p:spTree>
    <p:extLst>
      <p:ext uri="{BB962C8B-B14F-4D97-AF65-F5344CB8AC3E}">
        <p14:creationId xmlns:p14="http://schemas.microsoft.com/office/powerpoint/2010/main" val="25847206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1"/>
                </a:solidFill>
                <a:latin typeface="Calibri" panose="020F0502020204030204" pitchFamily="34" charset="0"/>
              </a:rPr>
              <a:t>Phase 2 Guidelines for Auto Manufacturers</a:t>
            </a:r>
            <a:endParaRPr lang="en-US" sz="3200" b="1" dirty="0">
              <a:solidFill>
                <a:schemeClr val="tx1"/>
              </a:solidFill>
              <a:latin typeface="Calibri" panose="020F0502020204030204" pitchFamily="34" charset="0"/>
            </a:endParaRPr>
          </a:p>
        </p:txBody>
      </p:sp>
      <p:sp>
        <p:nvSpPr>
          <p:cNvPr id="3" name="Content Placeholder 2"/>
          <p:cNvSpPr>
            <a:spLocks noGrp="1"/>
          </p:cNvSpPr>
          <p:nvPr>
            <p:ph idx="1"/>
          </p:nvPr>
        </p:nvSpPr>
        <p:spPr>
          <a:xfrm>
            <a:off x="1219200" y="1447800"/>
            <a:ext cx="7714488" cy="5105400"/>
          </a:xfrm>
        </p:spPr>
        <p:txBody>
          <a:bodyPr>
            <a:normAutofit fontScale="92500" lnSpcReduction="10000"/>
          </a:bodyPr>
          <a:lstStyle/>
          <a:p>
            <a:r>
              <a:rPr lang="en-US" dirty="0">
                <a:latin typeface="Calibri" panose="020F0502020204030204" pitchFamily="34" charset="0"/>
              </a:rPr>
              <a:t>NHTSA is planning to develop a second set of guidelines to address portable and aftermarket devices, including electronic devices such as smart phones, electronic tablets and pads, and other mobile communications devices. </a:t>
            </a:r>
            <a:endParaRPr lang="en-US" dirty="0" smtClean="0">
              <a:latin typeface="Calibri" panose="020F0502020204030204" pitchFamily="34" charset="0"/>
            </a:endParaRPr>
          </a:p>
          <a:p>
            <a:endParaRPr lang="en-US" dirty="0">
              <a:latin typeface="Calibri" panose="020F0502020204030204" pitchFamily="34" charset="0"/>
            </a:endParaRPr>
          </a:p>
          <a:p>
            <a:r>
              <a:rPr lang="en-US" dirty="0" smtClean="0">
                <a:latin typeface="Calibri" panose="020F0502020204030204" pitchFamily="34" charset="0"/>
              </a:rPr>
              <a:t>A </a:t>
            </a:r>
            <a:r>
              <a:rPr lang="en-US" dirty="0">
                <a:latin typeface="Calibri" panose="020F0502020204030204" pitchFamily="34" charset="0"/>
              </a:rPr>
              <a:t>third set of guidelines is planned to address voice-based user interfaces for both integrated and portable and aftermarket devices</a:t>
            </a:r>
          </a:p>
        </p:txBody>
      </p:sp>
    </p:spTree>
    <p:extLst>
      <p:ext uri="{BB962C8B-B14F-4D97-AF65-F5344CB8AC3E}">
        <p14:creationId xmlns:p14="http://schemas.microsoft.com/office/powerpoint/2010/main" val="27955759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1"/>
                </a:solidFill>
                <a:latin typeface="Calibri" panose="020F0502020204030204" pitchFamily="34" charset="0"/>
              </a:rPr>
              <a:t>Connected Vehicles</a:t>
            </a:r>
            <a:endParaRPr lang="en-US" sz="3200" b="1" dirty="0">
              <a:solidFill>
                <a:schemeClr val="tx1"/>
              </a:solidFill>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en-US" sz="3000" dirty="0" smtClean="0">
                <a:latin typeface="Calibri" panose="020F0502020204030204" pitchFamily="34" charset="0"/>
              </a:rPr>
              <a:t>NHTSA will </a:t>
            </a:r>
            <a:r>
              <a:rPr lang="en-US" sz="3000" dirty="0">
                <a:latin typeface="Calibri" panose="020F0502020204030204" pitchFamily="34" charset="0"/>
              </a:rPr>
              <a:t>begin taking steps to enable vehicle-to-vehicle (V2V) communication technology for light vehicles. </a:t>
            </a:r>
            <a:endParaRPr lang="en-US" sz="3000" dirty="0" smtClean="0">
              <a:latin typeface="Calibri" panose="020F0502020204030204" pitchFamily="34" charset="0"/>
            </a:endParaRPr>
          </a:p>
          <a:p>
            <a:endParaRPr lang="en-US" sz="3000" dirty="0">
              <a:latin typeface="Calibri" panose="020F0502020204030204" pitchFamily="34" charset="0"/>
            </a:endParaRPr>
          </a:p>
          <a:p>
            <a:r>
              <a:rPr lang="en-US" sz="3000" dirty="0" smtClean="0">
                <a:latin typeface="Calibri" panose="020F0502020204030204" pitchFamily="34" charset="0"/>
              </a:rPr>
              <a:t>This </a:t>
            </a:r>
            <a:r>
              <a:rPr lang="en-US" sz="3000" dirty="0">
                <a:latin typeface="Calibri" panose="020F0502020204030204" pitchFamily="34" charset="0"/>
              </a:rPr>
              <a:t>technology </a:t>
            </a:r>
            <a:r>
              <a:rPr lang="en-US" sz="3000" dirty="0" smtClean="0">
                <a:latin typeface="Calibri" panose="020F0502020204030204" pitchFamily="34" charset="0"/>
              </a:rPr>
              <a:t>will improve </a:t>
            </a:r>
            <a:r>
              <a:rPr lang="en-US" sz="3000" dirty="0">
                <a:latin typeface="Calibri" panose="020F0502020204030204" pitchFamily="34" charset="0"/>
              </a:rPr>
              <a:t>safety by allowing vehicles to "talk" to each other and ultimately avoid many crashes </a:t>
            </a:r>
            <a:r>
              <a:rPr lang="en-US" sz="3000" dirty="0" smtClean="0">
                <a:latin typeface="Calibri" panose="020F0502020204030204" pitchFamily="34" charset="0"/>
              </a:rPr>
              <a:t>by </a:t>
            </a:r>
            <a:r>
              <a:rPr lang="en-US" sz="3000" dirty="0">
                <a:latin typeface="Calibri" panose="020F0502020204030204" pitchFamily="34" charset="0"/>
              </a:rPr>
              <a:t>exchanging basic safety data, such as speed and position, ten times per </a:t>
            </a:r>
            <a:r>
              <a:rPr lang="en-US" sz="3000" dirty="0" smtClean="0">
                <a:latin typeface="Calibri" panose="020F0502020204030204" pitchFamily="34" charset="0"/>
              </a:rPr>
              <a:t>second.</a:t>
            </a:r>
            <a:endParaRPr lang="en-US" sz="3000" dirty="0">
              <a:latin typeface="Calibri" panose="020F0502020204030204" pitchFamily="34" charset="0"/>
            </a:endParaRPr>
          </a:p>
        </p:txBody>
      </p:sp>
    </p:spTree>
    <p:extLst>
      <p:ext uri="{BB962C8B-B14F-4D97-AF65-F5344CB8AC3E}">
        <p14:creationId xmlns:p14="http://schemas.microsoft.com/office/powerpoint/2010/main" val="8220108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457200"/>
            <a:ext cx="7498080" cy="1143000"/>
          </a:xfrm>
        </p:spPr>
        <p:txBody>
          <a:bodyPr>
            <a:normAutofit/>
          </a:bodyPr>
          <a:lstStyle/>
          <a:p>
            <a:pPr algn="ctr"/>
            <a:r>
              <a:rPr lang="en-US" sz="3200" b="1" dirty="0" smtClean="0">
                <a:solidFill>
                  <a:schemeClr val="tx1"/>
                </a:solidFill>
                <a:latin typeface="Calibri" panose="020F0502020204030204" pitchFamily="34" charset="0"/>
              </a:rPr>
              <a:t>Vehicle to Vehicle (V2V) </a:t>
            </a:r>
            <a:br>
              <a:rPr lang="en-US" sz="3200" b="1" dirty="0" smtClean="0">
                <a:solidFill>
                  <a:schemeClr val="tx1"/>
                </a:solidFill>
                <a:latin typeface="Calibri" panose="020F0502020204030204" pitchFamily="34" charset="0"/>
              </a:rPr>
            </a:br>
            <a:r>
              <a:rPr lang="en-US" sz="3200" b="1" dirty="0" smtClean="0">
                <a:solidFill>
                  <a:schemeClr val="tx1"/>
                </a:solidFill>
                <a:latin typeface="Calibri" panose="020F0502020204030204" pitchFamily="34" charset="0"/>
              </a:rPr>
              <a:t>Vehicle to Infrastructure (V2I)</a:t>
            </a:r>
            <a:endParaRPr lang="en-US" sz="3200" b="1" dirty="0">
              <a:solidFill>
                <a:schemeClr val="tx1"/>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791" y="2076450"/>
            <a:ext cx="7649609"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2775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tx1"/>
                </a:solidFill>
                <a:latin typeface="Calibri" panose="020F0502020204030204" pitchFamily="34" charset="0"/>
              </a:rPr>
              <a:t>NHTSA Resources</a:t>
            </a:r>
          </a:p>
        </p:txBody>
      </p:sp>
      <p:sp>
        <p:nvSpPr>
          <p:cNvPr id="3" name="Content Placeholder 2"/>
          <p:cNvSpPr>
            <a:spLocks noGrp="1"/>
          </p:cNvSpPr>
          <p:nvPr>
            <p:ph idx="1"/>
          </p:nvPr>
        </p:nvSpPr>
        <p:spPr>
          <a:xfrm>
            <a:off x="1219200" y="1447800"/>
            <a:ext cx="7502266" cy="4953000"/>
          </a:xfrm>
        </p:spPr>
        <p:txBody>
          <a:bodyPr>
            <a:noAutofit/>
          </a:bodyPr>
          <a:lstStyle/>
          <a:p>
            <a:pPr marL="0" indent="0">
              <a:buNone/>
            </a:pPr>
            <a:r>
              <a:rPr lang="en-US" sz="2800" b="1" dirty="0">
                <a:solidFill>
                  <a:srgbClr val="D22030"/>
                </a:solidFill>
                <a:latin typeface="Calibri" panose="020F0502020204030204" pitchFamily="34" charset="0"/>
              </a:rPr>
              <a:t>Available on </a:t>
            </a:r>
            <a:r>
              <a:rPr lang="en-US" sz="2800" b="1" dirty="0" smtClean="0">
                <a:solidFill>
                  <a:srgbClr val="D22030"/>
                </a:solidFill>
                <a:latin typeface="Calibri" panose="020F0502020204030204" pitchFamily="34" charset="0"/>
              </a:rPr>
              <a:t>Trafficsafetymarketing.gov </a:t>
            </a:r>
            <a:endParaRPr lang="en-US" sz="2800" b="1" dirty="0">
              <a:solidFill>
                <a:srgbClr val="0070C0"/>
              </a:solidFill>
              <a:latin typeface="Calibri" panose="020F0502020204030204" pitchFamily="34" charset="0"/>
            </a:endParaRPr>
          </a:p>
          <a:p>
            <a:r>
              <a:rPr lang="en-US" sz="2800" dirty="0" smtClean="0">
                <a:latin typeface="Calibri" panose="020F0502020204030204" pitchFamily="34" charset="0"/>
              </a:rPr>
              <a:t>Earned </a:t>
            </a:r>
            <a:r>
              <a:rPr lang="en-US" sz="2800" dirty="0">
                <a:latin typeface="Calibri" panose="020F0502020204030204" pitchFamily="34" charset="0"/>
              </a:rPr>
              <a:t>Media Materials </a:t>
            </a:r>
          </a:p>
          <a:p>
            <a:pPr lvl="1"/>
            <a:r>
              <a:rPr lang="en-US" dirty="0">
                <a:latin typeface="Calibri" panose="020F0502020204030204" pitchFamily="34" charset="0"/>
              </a:rPr>
              <a:t>Prepared press release               </a:t>
            </a:r>
          </a:p>
          <a:p>
            <a:pPr lvl="1"/>
            <a:r>
              <a:rPr lang="en-US" dirty="0">
                <a:latin typeface="Calibri" panose="020F0502020204030204" pitchFamily="34" charset="0"/>
              </a:rPr>
              <a:t>Op-ed</a:t>
            </a:r>
          </a:p>
          <a:p>
            <a:pPr lvl="1"/>
            <a:r>
              <a:rPr lang="en-US" dirty="0">
                <a:latin typeface="Calibri" panose="020F0502020204030204" pitchFamily="34" charset="0"/>
              </a:rPr>
              <a:t>Proclamation</a:t>
            </a:r>
          </a:p>
          <a:p>
            <a:pPr lvl="1"/>
            <a:r>
              <a:rPr lang="en-US" dirty="0">
                <a:latin typeface="Calibri" panose="020F0502020204030204" pitchFamily="34" charset="0"/>
              </a:rPr>
              <a:t>Fact sheet</a:t>
            </a:r>
          </a:p>
          <a:p>
            <a:pPr lvl="0"/>
            <a:r>
              <a:rPr lang="en-US" sz="2800" dirty="0">
                <a:latin typeface="Calibri" panose="020F0502020204030204" pitchFamily="34" charset="0"/>
              </a:rPr>
              <a:t>National Data</a:t>
            </a:r>
          </a:p>
          <a:p>
            <a:r>
              <a:rPr lang="en-US" sz="2800" dirty="0">
                <a:latin typeface="Calibri" panose="020F0502020204030204" pitchFamily="34" charset="0"/>
              </a:rPr>
              <a:t>Enforcement Tips</a:t>
            </a:r>
          </a:p>
          <a:p>
            <a:pPr lvl="0"/>
            <a:r>
              <a:rPr lang="en-US" sz="2800" dirty="0" smtClean="0">
                <a:latin typeface="Calibri" panose="020F0502020204030204" pitchFamily="34" charset="0"/>
              </a:rPr>
              <a:t>FAQ’s</a:t>
            </a:r>
            <a:endParaRPr lang="en-US" sz="2800" dirty="0">
              <a:latin typeface="Calibri" panose="020F0502020204030204" pitchFamily="34" charset="0"/>
            </a:endParaRPr>
          </a:p>
        </p:txBody>
      </p:sp>
    </p:spTree>
    <p:extLst>
      <p:ext uri="{BB962C8B-B14F-4D97-AF65-F5344CB8AC3E}">
        <p14:creationId xmlns:p14="http://schemas.microsoft.com/office/powerpoint/2010/main" val="13506211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90600" y="914400"/>
            <a:ext cx="8077200" cy="914400"/>
          </a:xfrm>
        </p:spPr>
        <p:txBody>
          <a:bodyPr>
            <a:normAutofit/>
          </a:bodyPr>
          <a:lstStyle/>
          <a:p>
            <a:pPr algn="ctr"/>
            <a:r>
              <a:rPr lang="en-US" sz="5000" b="1" dirty="0" smtClean="0">
                <a:solidFill>
                  <a:srgbClr val="A40000"/>
                </a:solidFill>
                <a:latin typeface="Helvetica" pitchFamily="34" charset="0"/>
              </a:rPr>
              <a:t>Thank you</a:t>
            </a:r>
            <a:endParaRPr lang="en-US" sz="5000" b="1" dirty="0">
              <a:solidFill>
                <a:srgbClr val="A40000"/>
              </a:solidFill>
              <a:latin typeface="Helvetica" pitchFamily="34" charset="0"/>
            </a:endParaRPr>
          </a:p>
        </p:txBody>
      </p:sp>
      <p:sp>
        <p:nvSpPr>
          <p:cNvPr id="6" name="Rectangle 5"/>
          <p:cNvSpPr/>
          <p:nvPr/>
        </p:nvSpPr>
        <p:spPr>
          <a:xfrm>
            <a:off x="1066800" y="2743200"/>
            <a:ext cx="8077200" cy="4401205"/>
          </a:xfrm>
          <a:prstGeom prst="rect">
            <a:avLst/>
          </a:prstGeom>
        </p:spPr>
        <p:txBody>
          <a:bodyPr wrap="square">
            <a:spAutoFit/>
          </a:bodyPr>
          <a:lstStyle/>
          <a:p>
            <a:pPr algn="ctr"/>
            <a:r>
              <a:rPr lang="en-US" sz="3000" dirty="0"/>
              <a:t>For more information please visit: </a:t>
            </a:r>
            <a:endParaRPr lang="en-US" sz="3000" dirty="0" smtClean="0"/>
          </a:p>
          <a:p>
            <a:pPr algn="ctr"/>
            <a:endParaRPr lang="en-US" sz="3000" dirty="0">
              <a:solidFill>
                <a:srgbClr val="005392"/>
              </a:solidFill>
            </a:endParaRPr>
          </a:p>
          <a:p>
            <a:pPr algn="ctr"/>
            <a:r>
              <a:rPr lang="en-US" sz="4000" dirty="0" smtClean="0">
                <a:solidFill>
                  <a:srgbClr val="005392"/>
                </a:solidFill>
              </a:rPr>
              <a:t>www.trafficsafetymarketing.gov</a:t>
            </a:r>
          </a:p>
          <a:p>
            <a:pPr algn="ctr"/>
            <a:r>
              <a:rPr lang="en-US" sz="4000" dirty="0">
                <a:solidFill>
                  <a:srgbClr val="005392"/>
                </a:solidFill>
              </a:rPr>
              <a:t>&amp;</a:t>
            </a:r>
            <a:r>
              <a:rPr lang="en-US" sz="4000" dirty="0" smtClean="0">
                <a:solidFill>
                  <a:srgbClr val="005392"/>
                </a:solidFill>
              </a:rPr>
              <a:t> </a:t>
            </a:r>
            <a:endParaRPr lang="en-US" sz="4000" dirty="0">
              <a:solidFill>
                <a:srgbClr val="005392"/>
              </a:solidFill>
            </a:endParaRPr>
          </a:p>
          <a:p>
            <a:pPr algn="ctr"/>
            <a:r>
              <a:rPr lang="en-US" sz="4000" dirty="0" smtClean="0">
                <a:solidFill>
                  <a:srgbClr val="005392"/>
                </a:solidFill>
              </a:rPr>
              <a:t>www.distraction.gov</a:t>
            </a:r>
          </a:p>
          <a:p>
            <a:pPr algn="ctr"/>
            <a:r>
              <a:rPr lang="en-US" sz="5000" dirty="0" smtClean="0">
                <a:solidFill>
                  <a:srgbClr val="005392"/>
                </a:solidFill>
              </a:rPr>
              <a:t> </a:t>
            </a:r>
          </a:p>
          <a:p>
            <a:pPr algn="ctr"/>
            <a:endParaRPr lang="en-US" sz="5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28600"/>
            <a:ext cx="7498080" cy="1021080"/>
          </a:xfrm>
        </p:spPr>
        <p:txBody>
          <a:bodyPr>
            <a:normAutofit/>
          </a:bodyPr>
          <a:lstStyle/>
          <a:p>
            <a:r>
              <a:rPr lang="en-US" sz="3400" b="1" dirty="0" smtClean="0">
                <a:solidFill>
                  <a:schemeClr val="tx1"/>
                </a:solidFill>
                <a:latin typeface="Calibri" panose="020F0502020204030204" pitchFamily="34" charset="0"/>
              </a:rPr>
              <a:t>Observed Use in 2012</a:t>
            </a:r>
            <a:endParaRPr lang="en-US" sz="3400" b="1" dirty="0">
              <a:solidFill>
                <a:schemeClr val="tx1"/>
              </a:solidFill>
              <a:latin typeface="Calibri" panose="020F0502020204030204" pitchFamily="34" charset="0"/>
            </a:endParaRPr>
          </a:p>
        </p:txBody>
      </p:sp>
      <p:sp>
        <p:nvSpPr>
          <p:cNvPr id="3" name="Content Placeholder 2"/>
          <p:cNvSpPr>
            <a:spLocks noGrp="1"/>
          </p:cNvSpPr>
          <p:nvPr>
            <p:ph sz="half" idx="1"/>
          </p:nvPr>
        </p:nvSpPr>
        <p:spPr>
          <a:xfrm>
            <a:off x="1295400" y="1447800"/>
            <a:ext cx="3657600" cy="4953000"/>
          </a:xfrm>
        </p:spPr>
        <p:txBody>
          <a:bodyPr>
            <a:normAutofit fontScale="92500" lnSpcReduction="20000"/>
          </a:bodyPr>
          <a:lstStyle/>
          <a:p>
            <a:pPr lvl="0">
              <a:buClr>
                <a:srgbClr val="6EA0B0"/>
              </a:buClr>
            </a:pPr>
            <a:r>
              <a:rPr lang="en-US" sz="2600" dirty="0">
                <a:solidFill>
                  <a:srgbClr val="FF0000"/>
                </a:solidFill>
                <a:latin typeface="Calibri" panose="020F0502020204030204" pitchFamily="34" charset="0"/>
              </a:rPr>
              <a:t>5.0%</a:t>
            </a:r>
          </a:p>
          <a:p>
            <a:pPr lvl="1"/>
            <a:r>
              <a:rPr lang="en-US" sz="2400" dirty="0">
                <a:latin typeface="Calibri" panose="020F0502020204030204" pitchFamily="34" charset="0"/>
              </a:rPr>
              <a:t>Driver hand-held </a:t>
            </a:r>
            <a:r>
              <a:rPr lang="en-US" sz="2400" dirty="0" smtClean="0">
                <a:latin typeface="Calibri" panose="020F0502020204030204" pitchFamily="34" charset="0"/>
              </a:rPr>
              <a:t>use</a:t>
            </a:r>
            <a:endParaRPr lang="en-US" sz="2400" dirty="0">
              <a:latin typeface="Calibri" panose="020F0502020204030204" pitchFamily="34" charset="0"/>
            </a:endParaRPr>
          </a:p>
          <a:p>
            <a:pPr lvl="2"/>
            <a:r>
              <a:rPr lang="en-US" sz="2000" dirty="0" smtClean="0">
                <a:latin typeface="Calibri" panose="020F0502020204030204" pitchFamily="34" charset="0"/>
              </a:rPr>
              <a:t>This </a:t>
            </a:r>
            <a:r>
              <a:rPr lang="en-US" sz="2000" dirty="0">
                <a:latin typeface="Calibri" panose="020F0502020204030204" pitchFamily="34" charset="0"/>
              </a:rPr>
              <a:t>translates in 660,000 vehicles driven by someone using a hand-held cell phone at a typical daylight moment</a:t>
            </a:r>
          </a:p>
          <a:p>
            <a:pPr marL="402336" lvl="1" indent="0">
              <a:buNone/>
            </a:pPr>
            <a:endParaRPr lang="en-US" sz="2400" b="1" dirty="0" smtClean="0">
              <a:latin typeface="Calibri" panose="020F0502020204030204" pitchFamily="34" charset="0"/>
            </a:endParaRPr>
          </a:p>
          <a:p>
            <a:r>
              <a:rPr lang="en-US" sz="2600" dirty="0" smtClean="0">
                <a:solidFill>
                  <a:srgbClr val="FF0000"/>
                </a:solidFill>
                <a:latin typeface="Calibri" panose="020F0502020204030204" pitchFamily="34" charset="0"/>
              </a:rPr>
              <a:t>1.5%</a:t>
            </a:r>
          </a:p>
          <a:p>
            <a:pPr lvl="1"/>
            <a:r>
              <a:rPr lang="en-US" sz="2400" dirty="0">
                <a:latin typeface="Calibri" panose="020F0502020204030204" pitchFamily="34" charset="0"/>
              </a:rPr>
              <a:t>D</a:t>
            </a:r>
            <a:r>
              <a:rPr lang="en-US" sz="2400" dirty="0" smtClean="0">
                <a:latin typeface="Calibri" panose="020F0502020204030204" pitchFamily="34" charset="0"/>
              </a:rPr>
              <a:t>river’s visibly </a:t>
            </a:r>
            <a:r>
              <a:rPr lang="en-US" sz="2400" dirty="0">
                <a:latin typeface="Calibri" panose="020F0502020204030204" pitchFamily="34" charset="0"/>
              </a:rPr>
              <a:t>manipulating hand-held </a:t>
            </a:r>
            <a:r>
              <a:rPr lang="en-US" sz="2400" dirty="0" smtClean="0">
                <a:latin typeface="Calibri" panose="020F0502020204030204" pitchFamily="34" charset="0"/>
              </a:rPr>
              <a:t>devices (texting)</a:t>
            </a:r>
          </a:p>
          <a:p>
            <a:pPr marL="402336" lvl="1" indent="0">
              <a:buNone/>
            </a:pPr>
            <a:endParaRPr lang="en-US" sz="2400" dirty="0" smtClean="0">
              <a:latin typeface="Calibri" panose="020F0502020204030204" pitchFamily="34" charset="0"/>
            </a:endParaRPr>
          </a:p>
          <a:p>
            <a:r>
              <a:rPr lang="en-US" sz="2400" dirty="0" smtClean="0">
                <a:latin typeface="Calibri" panose="020F0502020204030204" pitchFamily="34" charset="0"/>
              </a:rPr>
              <a:t>Hand-held phone use highest among 16-24 year-olds</a:t>
            </a:r>
            <a:endParaRPr lang="en-US" sz="2400" dirty="0">
              <a:solidFill>
                <a:srgbClr val="FF0000"/>
              </a:solidFill>
              <a:latin typeface="Calibri" panose="020F0502020204030204" pitchFamily="34" charset="0"/>
            </a:endParaRPr>
          </a:p>
          <a:p>
            <a:pPr lvl="1"/>
            <a:endParaRPr lang="en-US" sz="2400" dirty="0">
              <a:latin typeface="Calibri" panose="020F0502020204030204" pitchFamily="34" charset="0"/>
            </a:endParaRPr>
          </a:p>
        </p:txBody>
      </p:sp>
      <p:pic>
        <p:nvPicPr>
          <p:cNvPr id="3074" name="Picture 2">
            <a:hlinkClick r:id="rId2"/>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257800" y="1371600"/>
            <a:ext cx="3657600" cy="47237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isometricOffAxis2Lef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602148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b="1" dirty="0" smtClean="0">
                <a:solidFill>
                  <a:schemeClr val="tx1"/>
                </a:solidFill>
                <a:latin typeface="Calibri" panose="020F0502020204030204" pitchFamily="34" charset="0"/>
              </a:rPr>
              <a:t>National </a:t>
            </a:r>
            <a:r>
              <a:rPr lang="en-US" sz="3400" b="1" dirty="0">
                <a:solidFill>
                  <a:schemeClr val="tx1"/>
                </a:solidFill>
                <a:latin typeface="Calibri" panose="020F0502020204030204" pitchFamily="34" charset="0"/>
              </a:rPr>
              <a:t>Telephone Survey on Distracted Driving Attitudes and Behaviors</a:t>
            </a:r>
            <a:endParaRPr lang="en-US" sz="3400" dirty="0">
              <a:solidFill>
                <a:schemeClr val="tx1"/>
              </a:solidFill>
              <a:latin typeface="Calibri" panose="020F0502020204030204" pitchFamily="34" charset="0"/>
            </a:endParaRPr>
          </a:p>
        </p:txBody>
      </p:sp>
      <p:sp>
        <p:nvSpPr>
          <p:cNvPr id="3" name="Content Placeholder 2"/>
          <p:cNvSpPr>
            <a:spLocks noGrp="1"/>
          </p:cNvSpPr>
          <p:nvPr>
            <p:ph idx="1"/>
          </p:nvPr>
        </p:nvSpPr>
        <p:spPr>
          <a:xfrm>
            <a:off x="1371600" y="1676400"/>
            <a:ext cx="7498080" cy="4800600"/>
          </a:xfrm>
        </p:spPr>
        <p:txBody>
          <a:bodyPr>
            <a:normAutofit lnSpcReduction="10000"/>
          </a:bodyPr>
          <a:lstStyle/>
          <a:p>
            <a:r>
              <a:rPr lang="en-US" dirty="0" smtClean="0">
                <a:latin typeface="Calibri" panose="020F0502020204030204" pitchFamily="34" charset="0"/>
              </a:rPr>
              <a:t>While driving…</a:t>
            </a:r>
          </a:p>
          <a:p>
            <a:endParaRPr lang="en-US" dirty="0" smtClean="0">
              <a:latin typeface="Calibri" panose="020F0502020204030204" pitchFamily="34" charset="0"/>
            </a:endParaRPr>
          </a:p>
          <a:p>
            <a:pPr lvl="1"/>
            <a:r>
              <a:rPr lang="en-US" dirty="0" smtClean="0">
                <a:solidFill>
                  <a:srgbClr val="FF0000"/>
                </a:solidFill>
                <a:latin typeface="Calibri" panose="020F0502020204030204" pitchFamily="34" charset="0"/>
              </a:rPr>
              <a:t>28% </a:t>
            </a:r>
            <a:r>
              <a:rPr lang="en-US" dirty="0">
                <a:latin typeface="Calibri" panose="020F0502020204030204" pitchFamily="34" charset="0"/>
              </a:rPr>
              <a:t>p</a:t>
            </a:r>
            <a:r>
              <a:rPr lang="en-US" dirty="0" smtClean="0">
                <a:latin typeface="Calibri" panose="020F0502020204030204" pitchFamily="34" charset="0"/>
              </a:rPr>
              <a:t>eople who always or almost always answer a call  </a:t>
            </a:r>
          </a:p>
          <a:p>
            <a:pPr lvl="1"/>
            <a:endParaRPr lang="en-US" dirty="0" smtClean="0">
              <a:solidFill>
                <a:srgbClr val="FF0000"/>
              </a:solidFill>
              <a:latin typeface="Calibri" panose="020F0502020204030204" pitchFamily="34" charset="0"/>
            </a:endParaRPr>
          </a:p>
          <a:p>
            <a:pPr lvl="1"/>
            <a:r>
              <a:rPr lang="en-US" dirty="0" smtClean="0">
                <a:solidFill>
                  <a:srgbClr val="FF0000"/>
                </a:solidFill>
                <a:latin typeface="Calibri" panose="020F0502020204030204" pitchFamily="34" charset="0"/>
              </a:rPr>
              <a:t>6% </a:t>
            </a:r>
            <a:r>
              <a:rPr lang="en-US" dirty="0">
                <a:latin typeface="Calibri" panose="020F0502020204030204" pitchFamily="34" charset="0"/>
              </a:rPr>
              <a:t>m</a:t>
            </a:r>
            <a:r>
              <a:rPr lang="en-US" dirty="0" smtClean="0">
                <a:latin typeface="Calibri" panose="020F0502020204030204" pitchFamily="34" charset="0"/>
              </a:rPr>
              <a:t>ake calls</a:t>
            </a:r>
          </a:p>
          <a:p>
            <a:pPr lvl="1"/>
            <a:endParaRPr lang="en-US" dirty="0" smtClean="0">
              <a:solidFill>
                <a:srgbClr val="FF0000"/>
              </a:solidFill>
              <a:latin typeface="Calibri" panose="020F0502020204030204" pitchFamily="34" charset="0"/>
            </a:endParaRPr>
          </a:p>
          <a:p>
            <a:pPr lvl="1"/>
            <a:r>
              <a:rPr lang="en-US" dirty="0" smtClean="0">
                <a:solidFill>
                  <a:srgbClr val="FF0000"/>
                </a:solidFill>
                <a:latin typeface="Calibri" panose="020F0502020204030204" pitchFamily="34" charset="0"/>
              </a:rPr>
              <a:t>14% </a:t>
            </a:r>
            <a:r>
              <a:rPr lang="en-US" dirty="0">
                <a:latin typeface="Calibri" panose="020F0502020204030204" pitchFamily="34" charset="0"/>
              </a:rPr>
              <a:t>s</a:t>
            </a:r>
            <a:r>
              <a:rPr lang="en-US" dirty="0" smtClean="0">
                <a:latin typeface="Calibri" panose="020F0502020204030204" pitchFamily="34" charset="0"/>
              </a:rPr>
              <a:t>end texts</a:t>
            </a:r>
          </a:p>
          <a:p>
            <a:pPr marL="402336" lvl="1" indent="0">
              <a:buNone/>
            </a:pPr>
            <a:endParaRPr lang="en-US" dirty="0" smtClean="0">
              <a:latin typeface="Calibri" panose="020F0502020204030204" pitchFamily="34" charset="0"/>
            </a:endParaRPr>
          </a:p>
          <a:p>
            <a:pPr lvl="1">
              <a:buClr>
                <a:srgbClr val="6EA0B0"/>
              </a:buClr>
            </a:pPr>
            <a:r>
              <a:rPr lang="en-US" sz="1100" dirty="0">
                <a:solidFill>
                  <a:prstClr val="black"/>
                </a:solidFill>
                <a:latin typeface="Calibri" panose="020F0502020204030204" pitchFamily="34" charset="0"/>
              </a:rPr>
              <a:t>Source</a:t>
            </a:r>
            <a:r>
              <a:rPr lang="en-US" sz="1100" dirty="0" smtClean="0">
                <a:solidFill>
                  <a:prstClr val="black"/>
                </a:solidFill>
                <a:latin typeface="Calibri" panose="020F0502020204030204" pitchFamily="34" charset="0"/>
              </a:rPr>
              <a:t>: National Telephone Survey on Distracted Driving Attitudes and Behaviors – 2012, </a:t>
            </a:r>
            <a:r>
              <a:rPr lang="en-US" sz="1100" dirty="0">
                <a:solidFill>
                  <a:prstClr val="black"/>
                </a:solidFill>
                <a:latin typeface="Calibri" panose="020F0502020204030204" pitchFamily="34" charset="0"/>
              </a:rPr>
              <a:t>April 2013 (</a:t>
            </a:r>
            <a:r>
              <a:rPr lang="en-US" sz="1100" dirty="0">
                <a:solidFill>
                  <a:prstClr val="black"/>
                </a:solidFill>
                <a:latin typeface="Calibri" panose="020F0502020204030204" pitchFamily="34" charset="0"/>
                <a:hlinkClick r:id="rId2"/>
              </a:rPr>
              <a:t>DOT HS 811 </a:t>
            </a:r>
            <a:r>
              <a:rPr lang="en-US" sz="1100" dirty="0" smtClean="0">
                <a:solidFill>
                  <a:prstClr val="black"/>
                </a:solidFill>
                <a:latin typeface="Calibri" panose="020F0502020204030204" pitchFamily="34" charset="0"/>
                <a:hlinkClick r:id="rId2"/>
              </a:rPr>
              <a:t>729</a:t>
            </a:r>
            <a:r>
              <a:rPr lang="en-US" sz="1100" dirty="0" smtClean="0">
                <a:solidFill>
                  <a:prstClr val="black"/>
                </a:solidFill>
                <a:latin typeface="Calibri" panose="020F0502020204030204" pitchFamily="34" charset="0"/>
              </a:rPr>
              <a:t>)</a:t>
            </a:r>
            <a:endParaRPr lang="en-US" sz="1100" dirty="0">
              <a:solidFill>
                <a:prstClr val="black"/>
              </a:solidFill>
              <a:latin typeface="Calibri" panose="020F0502020204030204" pitchFamily="34" charset="0"/>
            </a:endParaRPr>
          </a:p>
          <a:p>
            <a:pPr lvl="1"/>
            <a:endParaRPr lang="en-US" dirty="0">
              <a:latin typeface="Calibri" panose="020F0502020204030204" pitchFamily="34" charset="0"/>
            </a:endParaRPr>
          </a:p>
        </p:txBody>
      </p:sp>
    </p:spTree>
    <p:extLst>
      <p:ext uri="{BB962C8B-B14F-4D97-AF65-F5344CB8AC3E}">
        <p14:creationId xmlns:p14="http://schemas.microsoft.com/office/powerpoint/2010/main" val="2270593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tx1"/>
                </a:solidFill>
                <a:latin typeface="Calibri" panose="020F0502020204030204" pitchFamily="34" charset="0"/>
              </a:rPr>
              <a:t>N</a:t>
            </a:r>
            <a:r>
              <a:rPr lang="en-US" sz="3200" b="1" dirty="0" smtClean="0">
                <a:solidFill>
                  <a:schemeClr val="tx1"/>
                </a:solidFill>
                <a:latin typeface="Calibri" panose="020F0502020204030204" pitchFamily="34" charset="0"/>
              </a:rPr>
              <a:t>aturalistic Driving </a:t>
            </a:r>
            <a:r>
              <a:rPr lang="en-US" sz="3200" b="1" dirty="0">
                <a:solidFill>
                  <a:schemeClr val="tx1"/>
                </a:solidFill>
                <a:latin typeface="Calibri" panose="020F0502020204030204" pitchFamily="34" charset="0"/>
              </a:rPr>
              <a:t>S</a:t>
            </a:r>
            <a:r>
              <a:rPr lang="en-US" sz="3200" b="1" dirty="0" smtClean="0">
                <a:solidFill>
                  <a:schemeClr val="tx1"/>
                </a:solidFill>
                <a:latin typeface="Calibri" panose="020F0502020204030204" pitchFamily="34" charset="0"/>
              </a:rPr>
              <a:t>tudy</a:t>
            </a:r>
            <a:endParaRPr lang="en-US" sz="3200" b="1" dirty="0">
              <a:solidFill>
                <a:schemeClr val="tx1"/>
              </a:solidFill>
              <a:latin typeface="Calibri" panose="020F0502020204030204" pitchFamily="34" charset="0"/>
            </a:endParaRPr>
          </a:p>
        </p:txBody>
      </p:sp>
      <p:sp>
        <p:nvSpPr>
          <p:cNvPr id="3" name="Content Placeholder 2"/>
          <p:cNvSpPr>
            <a:spLocks noGrp="1"/>
          </p:cNvSpPr>
          <p:nvPr>
            <p:ph idx="1"/>
          </p:nvPr>
        </p:nvSpPr>
        <p:spPr>
          <a:xfrm>
            <a:off x="1219200" y="1447800"/>
            <a:ext cx="7714488" cy="5257800"/>
          </a:xfrm>
        </p:spPr>
        <p:txBody>
          <a:bodyPr>
            <a:normAutofit fontScale="70000" lnSpcReduction="20000"/>
          </a:bodyPr>
          <a:lstStyle/>
          <a:p>
            <a:r>
              <a:rPr lang="en-US" dirty="0" smtClean="0">
                <a:latin typeface="Calibri" panose="020F0502020204030204" pitchFamily="34" charset="0"/>
              </a:rPr>
              <a:t>NHTSA’s study shows visual-manual </a:t>
            </a:r>
            <a:r>
              <a:rPr lang="en-US" dirty="0">
                <a:latin typeface="Calibri" panose="020F0502020204030204" pitchFamily="34" charset="0"/>
              </a:rPr>
              <a:t>tasks associated with hand-held phones and other portable devices increased the risk of getting into a crash by </a:t>
            </a:r>
            <a:r>
              <a:rPr lang="en-US" dirty="0">
                <a:solidFill>
                  <a:srgbClr val="FF0000"/>
                </a:solidFill>
                <a:latin typeface="Calibri" panose="020F0502020204030204" pitchFamily="34" charset="0"/>
              </a:rPr>
              <a:t>three</a:t>
            </a:r>
            <a:r>
              <a:rPr lang="en-US" dirty="0">
                <a:latin typeface="Calibri" panose="020F0502020204030204" pitchFamily="34" charset="0"/>
              </a:rPr>
              <a:t> times.</a:t>
            </a:r>
          </a:p>
          <a:p>
            <a:pPr marL="82296" indent="0">
              <a:buNone/>
            </a:pPr>
            <a:endParaRPr lang="en-US" dirty="0">
              <a:latin typeface="Calibri" panose="020F0502020204030204" pitchFamily="34" charset="0"/>
            </a:endParaRPr>
          </a:p>
          <a:p>
            <a:r>
              <a:rPr lang="en-US" dirty="0">
                <a:latin typeface="Calibri" panose="020F0502020204030204" pitchFamily="34" charset="0"/>
              </a:rPr>
              <a:t>The study did not find a direct increased crash risk from the specific act of talking on a cell phone. </a:t>
            </a:r>
          </a:p>
          <a:p>
            <a:endParaRPr lang="en-US" dirty="0" smtClean="0">
              <a:latin typeface="Calibri" panose="020F0502020204030204" pitchFamily="34" charset="0"/>
            </a:endParaRPr>
          </a:p>
          <a:p>
            <a:pPr lvl="1"/>
            <a:r>
              <a:rPr lang="en-US" dirty="0" smtClean="0">
                <a:latin typeface="Calibri" panose="020F0502020204030204" pitchFamily="34" charset="0"/>
              </a:rPr>
              <a:t>However</a:t>
            </a:r>
            <a:r>
              <a:rPr lang="en-US" dirty="0">
                <a:latin typeface="Calibri" panose="020F0502020204030204" pitchFamily="34" charset="0"/>
              </a:rPr>
              <a:t>, the manual-visual interactions involved with using a hand-held phone made its overall use </a:t>
            </a:r>
            <a:r>
              <a:rPr lang="en-US" dirty="0" smtClean="0">
                <a:latin typeface="Calibri" panose="020F0502020204030204" pitchFamily="34" charset="0"/>
              </a:rPr>
              <a:t> nearly twice more </a:t>
            </a:r>
            <a:r>
              <a:rPr lang="en-US" dirty="0">
                <a:latin typeface="Calibri" panose="020F0502020204030204" pitchFamily="34" charset="0"/>
              </a:rPr>
              <a:t>risky, since the use of these devices involve visual-manual tasks </a:t>
            </a:r>
            <a:r>
              <a:rPr lang="en-US" dirty="0" smtClean="0">
                <a:latin typeface="Calibri" panose="020F0502020204030204" pitchFamily="34" charset="0"/>
              </a:rPr>
              <a:t>100% of </a:t>
            </a:r>
            <a:r>
              <a:rPr lang="en-US" dirty="0">
                <a:latin typeface="Calibri" panose="020F0502020204030204" pitchFamily="34" charset="0"/>
              </a:rPr>
              <a:t>the time.  </a:t>
            </a:r>
            <a:endParaRPr lang="en-US" dirty="0" smtClean="0">
              <a:latin typeface="Calibri" panose="020F0502020204030204" pitchFamily="34" charset="0"/>
            </a:endParaRPr>
          </a:p>
          <a:p>
            <a:endParaRPr lang="en-US" dirty="0">
              <a:latin typeface="Calibri" panose="020F0502020204030204" pitchFamily="34" charset="0"/>
            </a:endParaRPr>
          </a:p>
          <a:p>
            <a:pPr lvl="1"/>
            <a:r>
              <a:rPr lang="en-US" dirty="0" smtClean="0">
                <a:latin typeface="Calibri" panose="020F0502020204030204" pitchFamily="34" charset="0"/>
              </a:rPr>
              <a:t>Even </a:t>
            </a:r>
            <a:r>
              <a:rPr lang="en-US" dirty="0">
                <a:latin typeface="Calibri" panose="020F0502020204030204" pitchFamily="34" charset="0"/>
              </a:rPr>
              <a:t>portable hands-free and in-vehicle hands-free cell phone use was found to involve visual-manual tasks at least </a:t>
            </a:r>
            <a:r>
              <a:rPr lang="en-US" dirty="0" smtClean="0">
                <a:latin typeface="Calibri" panose="020F0502020204030204" pitchFamily="34" charset="0"/>
              </a:rPr>
              <a:t>50% of </a:t>
            </a:r>
            <a:r>
              <a:rPr lang="en-US" dirty="0">
                <a:latin typeface="Calibri" panose="020F0502020204030204" pitchFamily="34" charset="0"/>
              </a:rPr>
              <a:t>the time, which are associated with higher risk</a:t>
            </a:r>
            <a:r>
              <a:rPr lang="en-US" dirty="0" smtClean="0">
                <a:latin typeface="Calibri" panose="020F0502020204030204" pitchFamily="34" charset="0"/>
              </a:rPr>
              <a:t>.</a:t>
            </a:r>
          </a:p>
          <a:p>
            <a:pPr lvl="1"/>
            <a:endParaRPr lang="en-US" dirty="0" smtClean="0">
              <a:latin typeface="Calibri" panose="020F0502020204030204" pitchFamily="34" charset="0"/>
            </a:endParaRPr>
          </a:p>
          <a:p>
            <a:pPr lvl="1"/>
            <a:r>
              <a:rPr lang="en-US" sz="1600" dirty="0">
                <a:latin typeface="Calibri" panose="020F0502020204030204" pitchFamily="34" charset="0"/>
              </a:rPr>
              <a:t>Source: </a:t>
            </a:r>
            <a:r>
              <a:rPr lang="en-US" sz="1600" dirty="0" smtClean="0">
                <a:latin typeface="Calibri" panose="020F0502020204030204" pitchFamily="34" charset="0"/>
              </a:rPr>
              <a:t>The </a:t>
            </a:r>
            <a:r>
              <a:rPr lang="en-US" sz="1600" dirty="0">
                <a:latin typeface="Calibri" panose="020F0502020204030204" pitchFamily="34" charset="0"/>
              </a:rPr>
              <a:t>Impact of </a:t>
            </a:r>
            <a:r>
              <a:rPr lang="en-US" sz="1600" dirty="0" smtClean="0">
                <a:latin typeface="Calibri" panose="020F0502020204030204" pitchFamily="34" charset="0"/>
              </a:rPr>
              <a:t>Hand-Held And </a:t>
            </a:r>
            <a:r>
              <a:rPr lang="en-US" sz="1600" dirty="0">
                <a:latin typeface="Calibri" panose="020F0502020204030204" pitchFamily="34" charset="0"/>
              </a:rPr>
              <a:t>Hands-Free </a:t>
            </a:r>
            <a:r>
              <a:rPr lang="en-US" sz="1600" dirty="0" smtClean="0">
                <a:latin typeface="Calibri" panose="020F0502020204030204" pitchFamily="34" charset="0"/>
              </a:rPr>
              <a:t>Cell Phone </a:t>
            </a:r>
            <a:r>
              <a:rPr lang="en-US" sz="1600" dirty="0">
                <a:latin typeface="Calibri" panose="020F0502020204030204" pitchFamily="34" charset="0"/>
              </a:rPr>
              <a:t>Use on </a:t>
            </a:r>
            <a:r>
              <a:rPr lang="en-US" sz="1600" dirty="0" smtClean="0">
                <a:latin typeface="Calibri" panose="020F0502020204030204" pitchFamily="34" charset="0"/>
              </a:rPr>
              <a:t>Driving Performance and Safety-Critical </a:t>
            </a:r>
            <a:r>
              <a:rPr lang="en-US" sz="1600" dirty="0">
                <a:latin typeface="Calibri" panose="020F0502020204030204" pitchFamily="34" charset="0"/>
              </a:rPr>
              <a:t>Event </a:t>
            </a:r>
            <a:r>
              <a:rPr lang="en-US" sz="1600" dirty="0" smtClean="0">
                <a:latin typeface="Calibri" panose="020F0502020204030204" pitchFamily="34" charset="0"/>
              </a:rPr>
              <a:t>Risk, April 2013 (</a:t>
            </a:r>
            <a:r>
              <a:rPr lang="en-US" sz="1600" dirty="0" smtClean="0">
                <a:latin typeface="Calibri" panose="020F0502020204030204" pitchFamily="34" charset="0"/>
                <a:hlinkClick r:id="rId2"/>
              </a:rPr>
              <a:t>DOT HS 811 757</a:t>
            </a:r>
            <a:r>
              <a:rPr lang="en-US" sz="1600" dirty="0" smtClean="0">
                <a:latin typeface="Calibri" panose="020F0502020204030204" pitchFamily="34" charset="0"/>
              </a:rPr>
              <a:t>)</a:t>
            </a:r>
          </a:p>
          <a:p>
            <a:endParaRPr lang="en-US" dirty="0"/>
          </a:p>
        </p:txBody>
      </p:sp>
    </p:spTree>
    <p:extLst>
      <p:ext uri="{BB962C8B-B14F-4D97-AF65-F5344CB8AC3E}">
        <p14:creationId xmlns:p14="http://schemas.microsoft.com/office/powerpoint/2010/main" val="2819266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3" name="Rectangle 11"/>
          <p:cNvSpPr>
            <a:spLocks noGrp="1" noChangeArrowheads="1"/>
          </p:cNvSpPr>
          <p:nvPr>
            <p:ph type="title"/>
          </p:nvPr>
        </p:nvSpPr>
        <p:spPr>
          <a:xfrm>
            <a:off x="990600" y="381000"/>
            <a:ext cx="7620000" cy="762000"/>
          </a:xfrm>
        </p:spPr>
        <p:txBody>
          <a:bodyPr>
            <a:noAutofit/>
          </a:bodyPr>
          <a:lstStyle/>
          <a:p>
            <a:pPr algn="ctr"/>
            <a:r>
              <a:rPr lang="en-US" sz="3400" b="1" dirty="0" smtClean="0">
                <a:solidFill>
                  <a:schemeClr val="tx1"/>
                </a:solidFill>
                <a:latin typeface="Calibri" panose="020F0502020204030204" pitchFamily="34" charset="0"/>
              </a:rPr>
              <a:t>NHTSA’s Driver Distraction Program Plan</a:t>
            </a:r>
            <a:endParaRPr lang="en-US" sz="3400" b="1" dirty="0">
              <a:solidFill>
                <a:schemeClr val="tx1"/>
              </a:solidFill>
              <a:latin typeface="Calibri" panose="020F0502020204030204" pitchFamily="34" charset="0"/>
            </a:endParaRPr>
          </a:p>
        </p:txBody>
      </p:sp>
      <p:sp>
        <p:nvSpPr>
          <p:cNvPr id="3087" name="Rectangle 15"/>
          <p:cNvSpPr>
            <a:spLocks noChangeArrowheads="1"/>
          </p:cNvSpPr>
          <p:nvPr/>
        </p:nvSpPr>
        <p:spPr bwMode="auto">
          <a:xfrm>
            <a:off x="6896100" y="2057400"/>
            <a:ext cx="1968500" cy="4343400"/>
          </a:xfrm>
          <a:prstGeom prst="rect">
            <a:avLst/>
          </a:prstGeom>
          <a:noFill/>
          <a:ln w="9525">
            <a:noFill/>
            <a:miter lim="800000"/>
            <a:headEnd/>
            <a:tailEnd/>
          </a:ln>
        </p:spPr>
        <p:txBody>
          <a:bodyPr/>
          <a:lstStyle/>
          <a:p>
            <a:pPr algn="l" eaLnBrk="1" hangingPunct="1">
              <a:lnSpc>
                <a:spcPct val="150000"/>
              </a:lnSpc>
              <a:spcBef>
                <a:spcPct val="20000"/>
              </a:spcBef>
            </a:pPr>
            <a:endParaRPr lang="en-US" sz="1600" b="1" dirty="0" smtClean="0">
              <a:solidFill>
                <a:schemeClr val="bg1"/>
              </a:solidFill>
              <a:latin typeface="Helvetica" pitchFamily="1" charset="0"/>
            </a:endParaRPr>
          </a:p>
          <a:p>
            <a:pPr algn="l" eaLnBrk="1" hangingPunct="1">
              <a:lnSpc>
                <a:spcPct val="150000"/>
              </a:lnSpc>
              <a:spcBef>
                <a:spcPct val="20000"/>
              </a:spcBef>
            </a:pPr>
            <a:endParaRPr lang="en-US" sz="1600" b="1" dirty="0" smtClean="0">
              <a:solidFill>
                <a:schemeClr val="bg1"/>
              </a:solidFill>
              <a:latin typeface="Helvetica" pitchFamily="1" charset="0"/>
            </a:endParaRPr>
          </a:p>
        </p:txBody>
      </p:sp>
      <p:sp>
        <p:nvSpPr>
          <p:cNvPr id="11" name="TextBox 10"/>
          <p:cNvSpPr txBox="1"/>
          <p:nvPr/>
        </p:nvSpPr>
        <p:spPr>
          <a:xfrm>
            <a:off x="1219200" y="5791200"/>
            <a:ext cx="7772400" cy="461665"/>
          </a:xfrm>
          <a:prstGeom prst="rect">
            <a:avLst/>
          </a:prstGeom>
          <a:noFill/>
        </p:spPr>
        <p:txBody>
          <a:bodyPr wrap="square" rtlCol="0">
            <a:spAutoFit/>
          </a:bodyPr>
          <a:lstStyle/>
          <a:p>
            <a:pPr algn="ctr"/>
            <a:r>
              <a:rPr lang="en-US" b="1" dirty="0" smtClean="0">
                <a:latin typeface="Helvetica" pitchFamily="34" charset="0"/>
              </a:rPr>
              <a:t>NHTSA Goal: Eliminate Crashes Due to Distraction</a:t>
            </a:r>
            <a:endParaRPr lang="en-US" b="1" dirty="0">
              <a:latin typeface="Helvetica" pitchFamily="34" charset="0"/>
            </a:endParaRPr>
          </a:p>
        </p:txBody>
      </p:sp>
      <p:pic>
        <p:nvPicPr>
          <p:cNvPr id="5121" name="Picture 1">
            <a:hlinkClick r:id="rId3"/>
          </p:cNvPr>
          <p:cNvPicPr>
            <a:picLocks noChangeAspect="1" noChangeArrowheads="1"/>
          </p:cNvPicPr>
          <p:nvPr/>
        </p:nvPicPr>
        <p:blipFill>
          <a:blip r:embed="rId4" cstate="print"/>
          <a:srcRect/>
          <a:stretch>
            <a:fillRect/>
          </a:stretch>
        </p:blipFill>
        <p:spPr bwMode="auto">
          <a:xfrm>
            <a:off x="1524000" y="1295400"/>
            <a:ext cx="6477000" cy="41525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pPr algn="ctr"/>
            <a:r>
              <a:rPr lang="en-US" sz="4000" b="1" dirty="0" smtClean="0">
                <a:solidFill>
                  <a:schemeClr val="tx1"/>
                </a:solidFill>
                <a:effectLst>
                  <a:outerShdw blurRad="38100" dist="38100" dir="2700000" algn="tl">
                    <a:srgbClr val="000000">
                      <a:alpha val="43137"/>
                    </a:srgbClr>
                  </a:outerShdw>
                </a:effectLst>
                <a:latin typeface="Calibri" pitchFamily="34" charset="0"/>
              </a:rPr>
              <a:t>Proven Practices</a:t>
            </a: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7574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b="1" dirty="0" smtClean="0">
                <a:solidFill>
                  <a:schemeClr val="tx1"/>
                </a:solidFill>
                <a:latin typeface="Calibri" panose="020F0502020204030204" pitchFamily="34" charset="0"/>
                <a:cs typeface="Helvetica" pitchFamily="34" charset="0"/>
              </a:rPr>
              <a:t>Behavioral Approaches </a:t>
            </a:r>
            <a:endParaRPr lang="en-US" sz="3400" b="1" dirty="0">
              <a:solidFill>
                <a:schemeClr val="tx1"/>
              </a:solidFill>
              <a:latin typeface="Calibri" panose="020F0502020204030204" pitchFamily="34" charset="0"/>
              <a:cs typeface="Helvetica" pitchFamily="34" charset="0"/>
            </a:endParaRPr>
          </a:p>
        </p:txBody>
      </p:sp>
      <p:sp>
        <p:nvSpPr>
          <p:cNvPr id="3" name="Content Placeholder 2"/>
          <p:cNvSpPr>
            <a:spLocks noGrp="1"/>
          </p:cNvSpPr>
          <p:nvPr>
            <p:ph idx="1"/>
          </p:nvPr>
        </p:nvSpPr>
        <p:spPr/>
        <p:txBody>
          <a:bodyPr/>
          <a:lstStyle/>
          <a:p>
            <a:endParaRPr lang="en-US" dirty="0" smtClean="0"/>
          </a:p>
          <a:p>
            <a:r>
              <a:rPr lang="en-US" dirty="0" smtClean="0">
                <a:latin typeface="Calibri" pitchFamily="34" charset="0"/>
              </a:rPr>
              <a:t>Public awareness </a:t>
            </a:r>
          </a:p>
          <a:p>
            <a:endParaRPr lang="en-US" dirty="0" smtClean="0">
              <a:latin typeface="Calibri" pitchFamily="34" charset="0"/>
            </a:endParaRPr>
          </a:p>
          <a:p>
            <a:r>
              <a:rPr lang="en-US" dirty="0" smtClean="0">
                <a:latin typeface="Calibri" pitchFamily="34" charset="0"/>
              </a:rPr>
              <a:t>Strong laws and policies </a:t>
            </a:r>
          </a:p>
          <a:p>
            <a:endParaRPr lang="en-US" dirty="0" smtClean="0">
              <a:latin typeface="Calibri" pitchFamily="34" charset="0"/>
            </a:endParaRPr>
          </a:p>
          <a:p>
            <a:r>
              <a:rPr lang="en-US" dirty="0" smtClean="0">
                <a:latin typeface="Calibri" pitchFamily="34" charset="0"/>
              </a:rPr>
              <a:t>High Visibility Enforcement  (HVE)</a:t>
            </a:r>
          </a:p>
          <a:p>
            <a:pPr lvl="1"/>
            <a:r>
              <a:rPr lang="en-US" dirty="0" smtClean="0">
                <a:latin typeface="Calibri" pitchFamily="34" charset="0"/>
              </a:rPr>
              <a:t>enforcement supported by intense media</a:t>
            </a:r>
            <a:endParaRPr lang="en-US" dirty="0">
              <a:latin typeface="Calibri" pitchFamily="34" charset="0"/>
            </a:endParaRPr>
          </a:p>
        </p:txBody>
      </p:sp>
    </p:spTree>
    <p:extLst>
      <p:ext uri="{BB962C8B-B14F-4D97-AF65-F5344CB8AC3E}">
        <p14:creationId xmlns:p14="http://schemas.microsoft.com/office/powerpoint/2010/main" val="15212240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b="1" dirty="0" smtClean="0">
                <a:solidFill>
                  <a:schemeClr val="tx1"/>
                </a:solidFill>
                <a:effectLst>
                  <a:outerShdw blurRad="38100" dist="38100" dir="2700000" algn="tl">
                    <a:srgbClr val="000000">
                      <a:alpha val="43137"/>
                    </a:srgbClr>
                  </a:outerShdw>
                </a:effectLst>
                <a:latin typeface="Calibri" panose="020F0502020204030204" pitchFamily="34" charset="0"/>
              </a:rPr>
              <a:t>State Laws</a:t>
            </a:r>
            <a:endParaRPr lang="en-US" sz="3400" b="1" dirty="0">
              <a:solidFill>
                <a:schemeClr val="tx1"/>
              </a:solidFill>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p:txBody>
          <a:bodyPr>
            <a:normAutofit fontScale="92500"/>
          </a:bodyPr>
          <a:lstStyle/>
          <a:p>
            <a:r>
              <a:rPr lang="en-US" sz="3000" dirty="0" smtClean="0">
                <a:solidFill>
                  <a:srgbClr val="FF0000"/>
                </a:solidFill>
                <a:effectLst>
                  <a:outerShdw blurRad="38100" dist="38100" dir="2700000" algn="tl">
                    <a:srgbClr val="000000">
                      <a:alpha val="43137"/>
                    </a:srgbClr>
                  </a:outerShdw>
                </a:effectLst>
                <a:latin typeface="Calibri" panose="020F0502020204030204" pitchFamily="34" charset="0"/>
              </a:rPr>
              <a:t>43</a:t>
            </a:r>
            <a:r>
              <a:rPr lang="en-US" sz="3000" dirty="0" smtClean="0">
                <a:latin typeface="Calibri" panose="020F0502020204030204" pitchFamily="34" charset="0"/>
              </a:rPr>
              <a:t> </a:t>
            </a:r>
            <a:r>
              <a:rPr lang="en-US" sz="3000" dirty="0">
                <a:latin typeface="Calibri" panose="020F0502020204030204" pitchFamily="34" charset="0"/>
              </a:rPr>
              <a:t>states, D.C., Puerto Rico, Guam and the U.S. Virgin Islands ban text messaging for all drivers. </a:t>
            </a:r>
            <a:endParaRPr lang="en-US" sz="3000" dirty="0" smtClean="0">
              <a:latin typeface="Calibri" panose="020F0502020204030204" pitchFamily="34" charset="0"/>
            </a:endParaRPr>
          </a:p>
          <a:p>
            <a:pPr lvl="1"/>
            <a:r>
              <a:rPr lang="en-US" sz="2600" dirty="0" smtClean="0">
                <a:latin typeface="Calibri" panose="020F0502020204030204" pitchFamily="34" charset="0"/>
              </a:rPr>
              <a:t>All </a:t>
            </a:r>
            <a:r>
              <a:rPr lang="en-US" sz="2600" dirty="0">
                <a:latin typeface="Calibri" panose="020F0502020204030204" pitchFamily="34" charset="0"/>
              </a:rPr>
              <a:t>but </a:t>
            </a:r>
            <a:r>
              <a:rPr lang="en-US" sz="2600" dirty="0" smtClean="0">
                <a:latin typeface="Calibri" panose="020F0502020204030204" pitchFamily="34" charset="0"/>
              </a:rPr>
              <a:t>5 </a:t>
            </a:r>
            <a:r>
              <a:rPr lang="en-US" sz="2600" dirty="0">
                <a:latin typeface="Calibri" panose="020F0502020204030204" pitchFamily="34" charset="0"/>
              </a:rPr>
              <a:t>have primary enforcement. </a:t>
            </a:r>
          </a:p>
          <a:p>
            <a:pPr marL="82296" indent="0">
              <a:buNone/>
            </a:pPr>
            <a:endParaRPr lang="en-US" sz="3000" dirty="0" smtClean="0">
              <a:solidFill>
                <a:srgbClr val="FF0000"/>
              </a:solidFill>
              <a:effectLst>
                <a:outerShdw blurRad="38100" dist="38100" dir="2700000" algn="tl">
                  <a:srgbClr val="000000">
                    <a:alpha val="43137"/>
                  </a:srgbClr>
                </a:outerShdw>
              </a:effectLst>
              <a:latin typeface="Calibri" panose="020F0502020204030204" pitchFamily="34" charset="0"/>
            </a:endParaRPr>
          </a:p>
          <a:p>
            <a:r>
              <a:rPr lang="en-US" sz="3000" dirty="0" smtClean="0">
                <a:solidFill>
                  <a:srgbClr val="FF0000"/>
                </a:solidFill>
                <a:effectLst>
                  <a:outerShdw blurRad="38100" dist="38100" dir="2700000" algn="tl">
                    <a:srgbClr val="000000">
                      <a:alpha val="43137"/>
                    </a:srgbClr>
                  </a:outerShdw>
                </a:effectLst>
                <a:latin typeface="Calibri" panose="020F0502020204030204" pitchFamily="34" charset="0"/>
              </a:rPr>
              <a:t>12</a:t>
            </a:r>
            <a:r>
              <a:rPr lang="en-US" sz="3000" dirty="0" smtClean="0">
                <a:latin typeface="Calibri" panose="020F0502020204030204" pitchFamily="34" charset="0"/>
              </a:rPr>
              <a:t> </a:t>
            </a:r>
            <a:r>
              <a:rPr lang="en-US" sz="3000" dirty="0">
                <a:latin typeface="Calibri" panose="020F0502020204030204" pitchFamily="34" charset="0"/>
              </a:rPr>
              <a:t>states, D.C., Puerto Rico, Guam and the U.S. Virgin Islands prohibit all drivers from using hand-held cell phones while driving. </a:t>
            </a:r>
            <a:endParaRPr lang="en-US" sz="3000" dirty="0" smtClean="0">
              <a:latin typeface="Calibri" panose="020F0502020204030204" pitchFamily="34" charset="0"/>
            </a:endParaRPr>
          </a:p>
          <a:p>
            <a:endParaRPr lang="en-US" sz="3000" dirty="0">
              <a:latin typeface="Calibri" panose="020F0502020204030204" pitchFamily="34" charset="0"/>
            </a:endParaRPr>
          </a:p>
          <a:p>
            <a:r>
              <a:rPr lang="en-US" sz="3000" dirty="0" smtClean="0">
                <a:solidFill>
                  <a:srgbClr val="FF0000"/>
                </a:solidFill>
                <a:effectLst>
                  <a:outerShdw blurRad="38100" dist="38100" dir="2700000" algn="tl">
                    <a:srgbClr val="000000">
                      <a:alpha val="43137"/>
                    </a:srgbClr>
                  </a:outerShdw>
                </a:effectLst>
                <a:latin typeface="Calibri" panose="020F0502020204030204" pitchFamily="34" charset="0"/>
              </a:rPr>
              <a:t>37</a:t>
            </a:r>
            <a:r>
              <a:rPr lang="en-US" sz="3000" dirty="0" smtClean="0">
                <a:latin typeface="Calibri" panose="020F0502020204030204" pitchFamily="34" charset="0"/>
              </a:rPr>
              <a:t> states </a:t>
            </a:r>
            <a:r>
              <a:rPr lang="en-US" sz="3000" dirty="0">
                <a:latin typeface="Calibri" panose="020F0502020204030204" pitchFamily="34" charset="0"/>
              </a:rPr>
              <a:t>and D.C. ban all cell phone use by novice </a:t>
            </a:r>
            <a:r>
              <a:rPr lang="en-US" sz="3000" dirty="0" smtClean="0">
                <a:latin typeface="Calibri" panose="020F0502020204030204" pitchFamily="34" charset="0"/>
              </a:rPr>
              <a:t>drivers.</a:t>
            </a:r>
            <a:endParaRPr lang="en-US" sz="3000" dirty="0">
              <a:latin typeface="Calibri" panose="020F0502020204030204" pitchFamily="34" charset="0"/>
            </a:endParaRPr>
          </a:p>
          <a:p>
            <a:endParaRPr lang="en-US" sz="3300" dirty="0" smtClean="0">
              <a:latin typeface="Calibri" panose="020F0502020204030204" pitchFamily="34" charset="0"/>
            </a:endParaRPr>
          </a:p>
          <a:p>
            <a:endParaRPr lang="en-US" dirty="0"/>
          </a:p>
        </p:txBody>
      </p:sp>
    </p:spTree>
    <p:extLst>
      <p:ext uri="{BB962C8B-B14F-4D97-AF65-F5344CB8AC3E}">
        <p14:creationId xmlns:p14="http://schemas.microsoft.com/office/powerpoint/2010/main" val="28286066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10234</TotalTime>
  <Words>1151</Words>
  <Application>Microsoft Office PowerPoint</Application>
  <PresentationFormat>On-screen Show (4:3)</PresentationFormat>
  <Paragraphs>189</Paragraphs>
  <Slides>29</Slides>
  <Notes>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Solstice</vt:lpstr>
      <vt:lpstr>Federal Perspective on Distracted Driving</vt:lpstr>
      <vt:lpstr>Distraction Data (FARS and GES)</vt:lpstr>
      <vt:lpstr>Observed Use in 2012</vt:lpstr>
      <vt:lpstr>National Telephone Survey on Distracted Driving Attitudes and Behaviors</vt:lpstr>
      <vt:lpstr>Naturalistic Driving Study</vt:lpstr>
      <vt:lpstr>NHTSA’s Driver Distraction Program Plan</vt:lpstr>
      <vt:lpstr>PowerPoint Presentation</vt:lpstr>
      <vt:lpstr>Behavioral Approaches </vt:lpstr>
      <vt:lpstr>State Laws</vt:lpstr>
      <vt:lpstr>High Visibility Enforcement Model</vt:lpstr>
      <vt:lpstr>Tagline and Logo</vt:lpstr>
      <vt:lpstr>U Drive. U Text. U Pay.</vt:lpstr>
      <vt:lpstr>PowerPoint Presentation</vt:lpstr>
      <vt:lpstr>Syracuse, NY &amp; Hartford, CT Distracted Driving Demos</vt:lpstr>
      <vt:lpstr>What We Learned…</vt:lpstr>
      <vt:lpstr>California &amp; Delaware Distracted Driving Demonstration Projects</vt:lpstr>
      <vt:lpstr>Results</vt:lpstr>
      <vt:lpstr>Results continued…</vt:lpstr>
      <vt:lpstr>Massachusetts &amp; Connecticut Texting Ban Demo</vt:lpstr>
      <vt:lpstr>Distracted Driving Enforcement Tips</vt:lpstr>
      <vt:lpstr>Enforcement Techniques</vt:lpstr>
      <vt:lpstr>Detecting a Violation – Visual Cues</vt:lpstr>
      <vt:lpstr>PowerPoint Presentation</vt:lpstr>
      <vt:lpstr>Guidelines for Auto Manufacturers</vt:lpstr>
      <vt:lpstr>Phase 2 Guidelines for Auto Manufacturers</vt:lpstr>
      <vt:lpstr>Connected Vehicles</vt:lpstr>
      <vt:lpstr>Vehicle to Vehicle (V2V)  Vehicle to Infrastructure (V2I)</vt:lpstr>
      <vt:lpstr>NHTSA Resources</vt:lpstr>
      <vt:lpstr>Thank you</vt:lpstr>
    </vt:vector>
  </TitlesOfParts>
  <Company>DOT-COE-20090818</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NHTSA’s Distracted Driving Program</dc:title>
  <dc:creator>Warren, Jennifer (NHTSA)</dc:creator>
  <cp:lastModifiedBy>Louizou, Thomas (NHTSA)</cp:lastModifiedBy>
  <cp:revision>285</cp:revision>
  <cp:lastPrinted>2013-01-28T17:50:11Z</cp:lastPrinted>
  <dcterms:created xsi:type="dcterms:W3CDTF">2010-04-15T20:41:42Z</dcterms:created>
  <dcterms:modified xsi:type="dcterms:W3CDTF">2014-05-02T15:03:07Z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TC103794671033</vt:lpwstr>
  </property>
</Properties>
</file>