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25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6858000" cx="9144000"/>
  <p:notesSz cx="7010400" cy="92964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12" Type="http://schemas.openxmlformats.org/officeDocument/2006/relationships/slide" Target="slides/slide6.xml"/><Relationship Id="rId31" Type="http://schemas.openxmlformats.org/officeDocument/2006/relationships/slide" Target="slides/slide25.xml"/><Relationship Id="rId13" Type="http://schemas.openxmlformats.org/officeDocument/2006/relationships/slide" Target="slides/slide7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29" Type="http://schemas.openxmlformats.org/officeDocument/2006/relationships/slide" Target="slides/slide2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" Type="http://schemas.openxmlformats.org/officeDocument/2006/relationships/presProps" Target="presProps.xml"/><Relationship Id="rId21" Type="http://schemas.openxmlformats.org/officeDocument/2006/relationships/slide" Target="slides/slide15.xml"/><Relationship Id="rId1" Type="http://schemas.openxmlformats.org/officeDocument/2006/relationships/theme" Target="theme/theme1.xml"/><Relationship Id="rId22" Type="http://schemas.openxmlformats.org/officeDocument/2006/relationships/slide" Target="slides/slide16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7.xml"/><Relationship Id="rId3" Type="http://schemas.openxmlformats.org/officeDocument/2006/relationships/tableStyles" Target="tableStyles.xml"/><Relationship Id="rId24" Type="http://schemas.openxmlformats.org/officeDocument/2006/relationships/slide" Target="slides/slide18.xml"/><Relationship Id="rId20" Type="http://schemas.openxmlformats.org/officeDocument/2006/relationships/slide" Target="slides/slide14.xml"/><Relationship Id="rId9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8" Type="http://schemas.openxmlformats.org/officeDocument/2006/relationships/slide" Target="slides/slide2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970937" y="0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/>
          </a:p>
        </p:txBody>
      </p:sp>
      <p:sp>
        <p:nvSpPr>
          <p:cNvPr id="167" name="Shape 167"/>
          <p:cNvSpPr txBox="1"/>
          <p:nvPr>
            <p:ph idx="12" type="sldNum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baseline="0" i="0" lang="en-US" sz="1800" u="none" cap="none" strike="noStrike"/>
              <a:t>40 appearances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/>
          </a:p>
          <a:p>
            <a:pPr>
              <a:spcBef>
                <a:spcPts val="0"/>
              </a:spcBef>
              <a:buNone/>
            </a:pPr>
            <a:r>
              <a:rPr b="0" baseline="0" i="0" lang="en-US" sz="1800" u="none" cap="none" strike="noStrike"/>
              <a:t>First request was in November 2011 for driving simulator </a:t>
            </a:r>
          </a:p>
          <a:p>
            <a:pPr>
              <a:spcBef>
                <a:spcPts val="0"/>
              </a:spcBef>
              <a:buNone/>
            </a:pPr>
            <a:r>
              <a:rPr b="0" baseline="0" i="0" lang="en-US" sz="1800" u="none" cap="none" strike="noStrike"/>
              <a:t>Promoted this initiative with Jacy – initially Jacy &amp; Steve together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/>
          </a:p>
          <a:p>
            <a:pPr>
              <a:spcBef>
                <a:spcPts val="0"/>
              </a:spcBef>
              <a:buNone/>
            </a:pPr>
            <a:r>
              <a:rPr b="0" baseline="0" i="0" lang="en-US" sz="1800" u="none" cap="none" strike="noStrike"/>
              <a:t>Finished the 40th appearance on September 28, 2012.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/>
          </a:p>
          <a:p>
            <a:pPr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/>
          </a:p>
        </p:txBody>
      </p:sp>
      <p:sp>
        <p:nvSpPr>
          <p:cNvPr id="227" name="Shape 227"/>
          <p:cNvSpPr txBox="1"/>
          <p:nvPr>
            <p:ph idx="12" type="sldNum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baseline="0" i="0" lang="en-US" sz="1800" u="none" cap="none" strike="noStrike"/>
              <a:t>A few changes happened in FY2013 </a:t>
            </a:r>
          </a:p>
          <a:p>
            <a:pPr>
              <a:spcBef>
                <a:spcPts val="0"/>
              </a:spcBef>
              <a:buNone/>
            </a:pPr>
            <a:r>
              <a:rPr b="0" baseline="0" i="0" lang="en-US" sz="1800" u="none" cap="none" strike="noStrike"/>
              <a:t>Appearances increased to 60</a:t>
            </a:r>
          </a:p>
          <a:p>
            <a:pPr>
              <a:spcBef>
                <a:spcPts val="0"/>
              </a:spcBef>
              <a:buNone/>
            </a:pPr>
            <a:r>
              <a:rPr b="0" baseline="0" i="0" lang="en-US" sz="1800" u="none" cap="none" strike="noStrike"/>
              <a:t>NSC became more involved – added bio for distribution &amp; media component </a:t>
            </a:r>
          </a:p>
          <a:p>
            <a:pPr>
              <a:spcBef>
                <a:spcPts val="0"/>
              </a:spcBef>
              <a:buNone/>
            </a:pPr>
            <a:r>
              <a:rPr b="0" baseline="0" i="0" lang="en-US" sz="1800" u="none" cap="none" strike="noStrike"/>
              <a:t>First appearance at VIP in Warren County – October 2012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/>
          </a:p>
          <a:p>
            <a:pPr>
              <a:spcBef>
                <a:spcPts val="0"/>
              </a:spcBef>
              <a:buNone/>
            </a:pPr>
            <a:r>
              <a:rPr b="0" baseline="0" i="0" lang="en-US" sz="1800" u="none" cap="none" strike="noStrike"/>
              <a:t>60 appearances booked by February 2013 – info taken off toolkit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/>
          </a:p>
          <a:p>
            <a:pPr>
              <a:spcBef>
                <a:spcPts val="0"/>
              </a:spcBef>
              <a:buNone/>
            </a:pPr>
            <a:r>
              <a:rPr b="0" baseline="0" i="0" lang="en-US" sz="1800" u="none" cap="none" strike="noStrike"/>
              <a:t>Turned away – 5 schools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/>
          </a:p>
          <a:p>
            <a:pPr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/>
          </a:p>
        </p:txBody>
      </p:sp>
      <p:sp>
        <p:nvSpPr>
          <p:cNvPr id="233" name="Shape 233"/>
          <p:cNvSpPr txBox="1"/>
          <p:nvPr>
            <p:ph idx="12" type="sldNum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baseline="0" i="0" lang="en-US" sz="1800" u="none" cap="none" strike="noStrike"/>
              <a:t>Filled all appearances by December 2013.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/>
          </a:p>
          <a:p>
            <a:pPr>
              <a:spcBef>
                <a:spcPts val="0"/>
              </a:spcBef>
              <a:buNone/>
            </a:pPr>
            <a:r>
              <a:rPr b="0" baseline="0" i="0" lang="en-US" sz="1800" u="none" cap="none" strike="noStrike"/>
              <a:t>Increased outreach to stakeholders i.e. magistrates, District Attorneys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/>
          </a:p>
          <a:p>
            <a:pPr>
              <a:spcBef>
                <a:spcPts val="0"/>
              </a:spcBef>
              <a:buNone/>
            </a:pPr>
            <a:r>
              <a:rPr b="0" baseline="0" i="0" lang="en-US" sz="1800" u="none" cap="none" strike="noStrike"/>
              <a:t>Appearances booked by December. 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/>
          </a:p>
        </p:txBody>
      </p:sp>
      <p:sp>
        <p:nvSpPr>
          <p:cNvPr id="239" name="Shape 239"/>
          <p:cNvSpPr txBox="1"/>
          <p:nvPr>
            <p:ph idx="12" type="sldNum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baseline="0" i="0" lang="en-US" sz="1800" u="none" cap="none" strike="noStrike"/>
              <a:t>Other survey questions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/>
          </a:p>
          <a:p>
            <a:pPr>
              <a:spcBef>
                <a:spcPts val="0"/>
              </a:spcBef>
              <a:buNone/>
            </a:pPr>
            <a:r>
              <a:rPr b="0" baseline="0" i="0" lang="en-US" sz="1800" u="none" cap="none" strike="noStrike"/>
              <a:t>Did the audience learn;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/>
          </a:p>
          <a:p>
            <a:pPr>
              <a:spcBef>
                <a:spcPts val="0"/>
              </a:spcBef>
              <a:buNone/>
            </a:pPr>
            <a:r>
              <a:rPr b="0" baseline="0" i="0" lang="en-US" sz="1800" u="none" cap="none" strike="noStrike"/>
              <a:t>about the dangers of cell phone use?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/>
          </a:p>
          <a:p>
            <a:pPr>
              <a:spcBef>
                <a:spcPts val="0"/>
              </a:spcBef>
              <a:buNone/>
            </a:pPr>
            <a:r>
              <a:rPr b="0" baseline="0" i="0" lang="en-US" sz="1800" u="none" cap="none" strike="noStrike"/>
              <a:t>about the dangers of the cell phone conversation? that hands-free devices offer no safety benefit?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/>
          </a:p>
          <a:p>
            <a:pPr>
              <a:spcBef>
                <a:spcPts val="0"/>
              </a:spcBef>
              <a:buNone/>
            </a:pPr>
            <a:r>
              <a:rPr b="0" baseline="0" i="0" lang="en-US" sz="1800" u="none" cap="none" strike="noStrike"/>
              <a:t>about the dangers of texting while driving?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/>
          </a:p>
          <a:p>
            <a:pPr>
              <a:spcBef>
                <a:spcPts val="0"/>
              </a:spcBef>
              <a:buNone/>
            </a:pPr>
            <a:r>
              <a:rPr b="1" baseline="0" i="0" lang="en-US" sz="1800" u="none" cap="none" strike="noStrike"/>
              <a:t>Did you learn anything new about the dangers of cell phone use while driving?</a:t>
            </a:r>
            <a:r>
              <a:rPr b="0" baseline="0" i="0" lang="en-US" sz="1800" u="none" cap="none" strike="noStrike"/>
              <a:t>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/>
          </a:p>
          <a:p>
            <a:pPr>
              <a:spcBef>
                <a:spcPts val="0"/>
              </a:spcBef>
              <a:buNone/>
            </a:pPr>
            <a:r>
              <a:rPr b="1" baseline="0" i="0" lang="en-US" sz="1800" u="none" cap="none" strike="noStrike"/>
              <a:t>Please provide examples of how behaviors have changed with audience members.</a:t>
            </a:r>
            <a:r>
              <a:rPr b="0" baseline="0" i="0" lang="en-US" sz="1800" u="none" cap="none" strike="noStrike"/>
              <a:t> </a:t>
            </a:r>
          </a:p>
          <a:p>
            <a:pPr>
              <a:spcBef>
                <a:spcPts val="0"/>
              </a:spcBef>
              <a:buNone/>
            </a:pPr>
            <a:r>
              <a:rPr b="0" baseline="0" i="0" lang="en-US" sz="1800" u="none" cap="none" strike="noStrike"/>
              <a:t>Response: Teachers, adults and students from audiences have told me that they now put their phone in the glove compartment while driving to avoid the urge to answer or text. </a:t>
            </a:r>
          </a:p>
        </p:txBody>
      </p:sp>
      <p:sp>
        <p:nvSpPr>
          <p:cNvPr id="246" name="Shape 246"/>
          <p:cNvSpPr txBox="1"/>
          <p:nvPr>
            <p:ph idx="12" type="sldNum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baseline="0" i="0" lang="en-US" sz="1800" u="none" cap="none" strike="noStrike"/>
              <a:t>Have been to over 60% of the schools in Warren County – Many are asked for another appearance by Jacy.  3,000+ students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/>
          </a:p>
          <a:p>
            <a:pPr>
              <a:spcBef>
                <a:spcPts val="0"/>
              </a:spcBef>
              <a:buNone/>
            </a:pPr>
            <a:r>
              <a:rPr b="0" baseline="0" i="0" lang="en-US" sz="1800" u="none" cap="none" strike="noStrike"/>
              <a:t>VIP 1,000+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/>
          </a:p>
          <a:p>
            <a:pPr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/>
          </a:p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baseline="0" i="0" lang="en-US" sz="1800" u="none" cap="none" strike="noStrike"/>
              <a:t>Jacy – Participates in VIP each month – primarily paid directly,  2 grant funded. </a:t>
            </a:r>
          </a:p>
        </p:txBody>
      </p:sp>
      <p:sp>
        <p:nvSpPr>
          <p:cNvPr id="278" name="Shape 278"/>
          <p:cNvSpPr txBox="1"/>
          <p:nvPr>
            <p:ph idx="12" type="sldNum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baseline="0" i="0" lang="en-US" sz="1800" u="none" cap="none" strike="noStrike"/>
              <a:t>The NSC grant was started as a pilot in FY2012 (2011) </a:t>
            </a:r>
          </a:p>
          <a:p>
            <a:pPr>
              <a:spcBef>
                <a:spcPts val="0"/>
              </a:spcBef>
              <a:buNone/>
            </a:pPr>
            <a:r>
              <a:rPr b="0" baseline="0" i="0" lang="en-US" sz="1800" u="none" cap="none" strike="noStrike"/>
              <a:t>Grant was in-place but wasn’t gaining traction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/>
          </a:p>
        </p:txBody>
      </p:sp>
      <p:sp>
        <p:nvSpPr>
          <p:cNvPr id="201" name="Shape 201"/>
          <p:cNvSpPr txBox="1"/>
          <p:nvPr>
            <p:ph idx="12" type="sldNum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1181100" y="696912"/>
            <a:ext cx="4648199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701039" y="4415789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rIns="93175" tIns="4657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0" baseline="0" i="0" lang="en-US" sz="1800" u="none" cap="none" strike="noStrike"/>
              <a:t>Static display of the Young Driver Toolkit </a:t>
            </a:r>
          </a:p>
          <a:p>
            <a:pPr>
              <a:spcBef>
                <a:spcPts val="0"/>
              </a:spcBef>
              <a:buNone/>
            </a:pPr>
            <a:r>
              <a:rPr b="0" baseline="0" i="0" lang="en-US" sz="1800" u="none" cap="none" strike="noStrike"/>
              <a:t>Display Jacy’s picture with bio on the slider to promote the program </a:t>
            </a:r>
          </a:p>
        </p:txBody>
      </p:sp>
      <p:sp>
        <p:nvSpPr>
          <p:cNvPr id="221" name="Shape 221"/>
          <p:cNvSpPr txBox="1"/>
          <p:nvPr>
            <p:ph idx="12" type="sldNum"/>
          </p:nvPr>
        </p:nvSpPr>
        <p:spPr>
          <a:xfrm>
            <a:off x="3970937" y="8829967"/>
            <a:ext cx="3037839" cy="464819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rIns="93175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indent="0" marL="457200" marR="0" rtl="0" algn="ctr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indent="0" marL="914400" marR="0" rtl="0" algn="ctr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indent="0" marL="13716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indent="0" marL="18288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indent="0" marL="22860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indent="0" marL="27432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indent="0" marL="32004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indent="0" marL="36576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1" name="Shape 91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indent="0" marL="457200" marR="0" rtl="0" algn="ctr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indent="0" marL="914400" marR="0" rtl="0" algn="ctr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indent="0" marL="13716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indent="0" marL="18288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indent="0" marL="22860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indent="0" marL="27432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indent="0" marL="32004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indent="0" marL="3657600" marR="0" rtl="0" algn="ctr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104" name="Shape 10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5" name="Shape 10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1" name="Shape 11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2" name="Shape 1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8" name="Shape 118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119" name="Shape 119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0" name="Shape 12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5" name="Shape 12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6" name="Shape 1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0" name="Shape 1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5" name="Shape 13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136" name="Shape 13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7" name="Shape 1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1" name="Shape 141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143" name="Shape 14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4" name="Shape 1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149" name="Shape 14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0" name="Shape 1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155" name="Shape 15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6" name="Shape 1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3" Type="http://schemas.openxmlformats.org/officeDocument/2006/relationships/slideLayout" Target="../slideLayouts/slideLayout3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4.xml"/><Relationship Id="rId9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DFAE8"/>
            </a:gs>
            <a:gs pos="100000">
              <a:srgbClr val="8E8C7E">
                <a:alpha val="45882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marL="742950" marR="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marL="1143000" marR="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DFAE8"/>
            </a:gs>
            <a:gs pos="100000">
              <a:srgbClr val="8E8C7E">
                <a:alpha val="45882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indent="-107950" marL="742950" marR="0" rtl="0" algn="l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indent="-76200" marL="1143000" marR="0" rtl="0" algn="l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1" marL="4572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2" marL="9144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3" marL="13716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4" marL="18288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5" marL="22860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indent="-88900" lvl="6" marL="27432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indent="-88900" lvl="7" marL="32004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indent="-88900" lvl="8" marL="36576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7.png"/><Relationship Id="rId3" Type="http://schemas.openxmlformats.org/officeDocument/2006/relationships/image" Target="../media/image05.jpg"/><Relationship Id="rId5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Relationship Id="rId3" Type="http://schemas.openxmlformats.org/officeDocument/2006/relationships/image" Target="../media/image18.jpg"/><Relationship Id="rId5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0.jp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3.jpg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image" Target="../media/image26.jpg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3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29.jpg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huck.DeWeese@dmv.ny.gov" TargetMode="External"/><Relationship Id="rId3" Type="http://schemas.openxmlformats.org/officeDocument/2006/relationships/image" Target="../media/image28.png"/><Relationship Id="rId5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8.jp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0.jpg"/><Relationship Id="rId3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6.png"/><Relationship Id="rId3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1.jpg"/><Relationship Id="rId3" Type="http://schemas.openxmlformats.org/officeDocument/2006/relationships/hyperlink" Target="http://www.safeny.ny.gov/SRO-Toolkit/default.html" TargetMode="Externa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3" Type="http://schemas.openxmlformats.org/officeDocument/2006/relationships/image" Target="../media/image09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subTitle"/>
          </p:nvPr>
        </p:nvSpPr>
        <p:spPr>
          <a:xfrm>
            <a:off x="1295400" y="4267200"/>
            <a:ext cx="6400799" cy="2133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Distracted Driving Summit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59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6, 2014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59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Chuck DeWeese 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59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Assistant Commissioner   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592"/>
              </a:spcBef>
              <a:buClr>
                <a:srgbClr val="888888"/>
              </a:buClr>
              <a:buFont typeface="Calibri"/>
              <a:buNone/>
            </a:pPr>
            <a:r>
              <a:t/>
            </a:r>
            <a:endParaRPr b="0" baseline="0" i="0" sz="295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/>
          <p:nvPr>
            <p:ph type="ctrTitle"/>
          </p:nvPr>
        </p:nvSpPr>
        <p:spPr>
          <a:xfrm>
            <a:off x="457200" y="2633546"/>
            <a:ext cx="815339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York State</a:t>
            </a:r>
            <a:b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Governor’s Traffic Safety Committee </a:t>
            </a:r>
            <a:b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Distracted Driving Outreach</a:t>
            </a: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4419600"/>
            <a:ext cx="1896340" cy="1752600"/>
          </a:xfrm>
          <a:prstGeom prst="rect">
            <a:avLst/>
          </a:prstGeom>
          <a:noFill/>
          <a:ln cap="flat" w="19050">
            <a:solidFill>
              <a:srgbClr val="7030A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3200" y="152401"/>
            <a:ext cx="3777697" cy="2481145"/>
          </a:xfrm>
          <a:prstGeom prst="rect">
            <a:avLst/>
          </a:prstGeom>
          <a:noFill/>
          <a:ln cap="flat" w="9525">
            <a:solidFill>
              <a:srgbClr val="7030A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800" y="4419598"/>
            <a:ext cx="2079226" cy="2090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95" y="0"/>
            <a:ext cx="899541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39" y="0"/>
            <a:ext cx="912876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079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2419350"/>
            <a:ext cx="7162799" cy="4438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/>
          <p:nvPr/>
        </p:nvSpPr>
        <p:spPr>
          <a:xfrm>
            <a:off x="873003" y="304800"/>
            <a:ext cx="7414401" cy="2123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 to this presentation,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you used your cell phone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while driving?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52400"/>
            <a:ext cx="8305799" cy="66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Participant Comments</a:t>
            </a:r>
          </a:p>
        </p:txBody>
      </p:sp>
      <p:pic>
        <p:nvPicPr>
          <p:cNvPr id="254" name="Shape 25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9800" y="1600200"/>
            <a:ext cx="2743199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>
            <a:off x="457199" y="1425158"/>
            <a:ext cx="510539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“She is a beautiful person inside and out.  I can promise, I will NEVER use my cell phone while driving”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489472" y="3227178"/>
            <a:ext cx="5073125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VIP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“It’s all dangerous, but I am impacted.  I am going to put my phone in the trunk when I get in the car.”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489472" y="4876800"/>
            <a:ext cx="507312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“Very touching and emotional.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Was a great presentation, nothing else needed.”  Integration of Department values -100%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457200" y="1143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Warren County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457200" y="5510850"/>
            <a:ext cx="83819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Schools &amp; VIP over 4,000 people </a:t>
            </a: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539687"/>
            <a:ext cx="3124199" cy="303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69116" y="1257300"/>
            <a:ext cx="5217684" cy="393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69116" y="1257300"/>
            <a:ext cx="5217684" cy="3930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Victim Impact Program  </a:t>
            </a:r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457200" y="1295400"/>
            <a:ext cx="8077199" cy="44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baseline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Distracted Driving Victim Impact Panel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baseline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Saw increase in DD crashes &amp;tickets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baseline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Created Fall 2011 - Partnership with Courts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baseline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Mandatory Attendance for 			            DD plea reduction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baseline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40-50 offenders appearing 	                      	 per month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baseline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$25 fee for participants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baseline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Jacy Good appearances </a:t>
            </a:r>
          </a:p>
          <a:p>
            <a:pPr indent="-154940" lvl="0" marL="342900" marR="0" rtl="0" algn="l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2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9251" y="2438400"/>
            <a:ext cx="3364747" cy="3545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VIP Trends</a:t>
            </a:r>
          </a:p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b="0" baseline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number of DD tickets issued is stable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Warren County referrals consistent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Expanding to Washington County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b="0" baseline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 offer based on the facts, circumstances, and prior history.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b="0" baseline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Courts generally honor the plea offer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rgbClr val="000000"/>
              </a:buClr>
              <a:buSzPct val="100000"/>
              <a:buFont typeface="Calibri"/>
              <a:buChar char="•"/>
            </a:pPr>
            <a:r>
              <a:rPr b="0" baseline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Dutchess County Under 21 VIP </a:t>
            </a: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b="0" baseline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9800" y="4749798"/>
            <a:ext cx="2800123" cy="210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Perception</a:t>
            </a: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457200" y="1390425"/>
            <a:ext cx="8229600" cy="4857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interesting thing was noting defendants reactions during attendance. Many offenders come to the panel with the attitude that they don’t belong there and it’s just a waste of everyone’s time. After listening to victims, like Jacy Good, many people approach us after and let us know they have a completely different opinion about distracted driving now.”  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949816" y="5638800"/>
            <a:ext cx="8229600" cy="4857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Chief William Valenza VIP Coordinator </a:t>
            </a:r>
          </a:p>
          <a:p>
            <a:pPr indent="0" lvl="0" marL="0" marR="0" rtl="0" algn="l"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Reality or Insanity???</a:t>
            </a:r>
          </a:p>
        </p:txBody>
      </p:sp>
      <p:pic>
        <p:nvPicPr>
          <p:cNvPr id="170" name="Shape 17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600200"/>
            <a:ext cx="8077199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Outreach </a:t>
            </a:r>
          </a:p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NYS Magistrates Association 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NYS District Attorney Association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NYS Driver &amp;Traffic Safety Educators 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Driver Education Research Innovation Center</a:t>
            </a: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88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3868396"/>
            <a:ext cx="3124199" cy="2171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Shape 2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600" y="3868396"/>
            <a:ext cx="3445871" cy="2171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Curbing the trend </a:t>
            </a:r>
          </a:p>
        </p:txBody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03250" y="1295400"/>
            <a:ext cx="8229600" cy="467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Ford Driving Skills for Life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GTSC Teen Driver Summit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Empty Chair Campaign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Distracted Driving Billboards/PSA’s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“Operation Hang Up” April 10-15, 2014 </a:t>
            </a:r>
          </a:p>
          <a:p>
            <a:pPr indent="0" lvl="0" marL="0" marR="0" rtl="0" algn="l"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4" name="Shape 304"/>
          <p:cNvGrpSpPr/>
          <p:nvPr/>
        </p:nvGrpSpPr>
        <p:grpSpPr>
          <a:xfrm>
            <a:off x="1943100" y="4267200"/>
            <a:ext cx="5259682" cy="2347219"/>
            <a:chOff x="-13536" y="-528"/>
            <a:chExt cx="22343" cy="10584"/>
          </a:xfrm>
        </p:grpSpPr>
        <p:sp>
          <p:nvSpPr>
            <p:cNvPr id="305" name="Shape 305"/>
            <p:cNvSpPr/>
            <p:nvPr/>
          </p:nvSpPr>
          <p:spPr>
            <a:xfrm>
              <a:off x="-13536" y="-528"/>
              <a:ext cx="22336" cy="105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6" name="Shape 30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13536" y="-528"/>
              <a:ext cx="22343" cy="1058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7" name="Shape 3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7857" y="533400"/>
            <a:ext cx="1899591" cy="2936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to Laws</a:t>
            </a:r>
          </a:p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457200" y="1417637"/>
            <a:ext cx="85343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1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June 1, 2013 - 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to a 5 point violation 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1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July 1, 2013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 following changes to the cell phone/texting laws for drivers with a probationary license, Class DJ, Class MJ or a learner permit took effect: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Conviction will result in a mandatory 60-day driver license or permit suspension.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 conviction within six months will result in:</a:t>
            </a:r>
          </a:p>
          <a:p>
            <a:pPr indent="-2857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revocation of at least 6 months of a probationary license, or</a:t>
            </a:r>
          </a:p>
          <a:p>
            <a:pPr indent="-2857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revocation of at least 60 days for a Class DJ or MJ driver license.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Penalties</a:t>
            </a:r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Calibri"/>
              <a:buChar char="•"/>
            </a:pPr>
            <a:r>
              <a:rPr b="0" baseline="0" i="0" lang="en-US" sz="2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July 26, 2013 Governor Cuomo announced new minimum fines and higher maximum fines for distracted driving offenses: 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 first offense, the minimum fine is $50 and maximum fine increases to $150.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 second offense committed within 18 months, the minimum fine is $50 and the maximum fine increases to $200.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Calibri"/>
              <a:buChar char="–"/>
            </a:pPr>
            <a:r>
              <a:rPr b="0" baseline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 third or subsequent offense committed within 18 months, the minimum fine is $50 and the maximum fine increases to $400.</a:t>
            </a:r>
          </a:p>
          <a:p>
            <a:pPr indent="-154940" lvl="0" marL="342900" marR="0" rtl="0" algn="l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2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type="title"/>
          </p:nvPr>
        </p:nvSpPr>
        <p:spPr>
          <a:xfrm>
            <a:off x="457200" y="733020"/>
            <a:ext cx="8229600" cy="17127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“Texting Zones”</a:t>
            </a:r>
            <a:br>
              <a:rPr b="1" baseline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baseline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September 2013 </a:t>
            </a:r>
            <a:br>
              <a:rPr b="0" baseline="0" i="0" lang="en-US" sz="39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pic>
        <p:nvPicPr>
          <p:cNvPr id="325" name="Shape 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800" y="2065547"/>
            <a:ext cx="3276600" cy="2220407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Shape 3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6300" y="3237213"/>
            <a:ext cx="2971799" cy="2097481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 txBox="1"/>
          <p:nvPr/>
        </p:nvSpPr>
        <p:spPr>
          <a:xfrm>
            <a:off x="4876800" y="4468516"/>
            <a:ext cx="32766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91 texting locations on major highways 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609600" y="2065547"/>
            <a:ext cx="3505200" cy="1077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298 signs notifying  motorists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November 1, 2014 </a:t>
            </a:r>
          </a:p>
        </p:txBody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457200" y="1600200"/>
            <a:ext cx="8229600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Driver’s under age 21 convicted of cell phone/texting while driving will have their license suspended for 120 days for the first offense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 offense – revocation of one year </a:t>
            </a: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6" name="Shape 3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4400550"/>
            <a:ext cx="5638800" cy="2411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Enforcement</a:t>
            </a:r>
          </a:p>
        </p:txBody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200 Police Traffic Service (PTS) grants awarded to local and county police annually ~$2.6 million).  These grants allow for DD enforcement OT details.</a:t>
            </a:r>
          </a:p>
          <a:p>
            <a:pPr indent="-342900" lvl="0" marL="342900" marR="0" rtl="0" algn="l">
              <a:spcBef>
                <a:spcPts val="72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DD grant to NYSP for $415,000 to conduct DD OT details</a:t>
            </a: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</a:p>
        </p:txBody>
      </p:sp>
      <p:pic>
        <p:nvPicPr>
          <p:cNvPr id="348" name="Shape 3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1524000"/>
            <a:ext cx="41148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Shape 349"/>
          <p:cNvSpPr txBox="1"/>
          <p:nvPr/>
        </p:nvSpPr>
        <p:spPr>
          <a:xfrm>
            <a:off x="2514600" y="5334000"/>
            <a:ext cx="5714999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Chuck.DeWeese@dmv.ny.gov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518-474-0972 </a:t>
            </a:r>
          </a:p>
        </p:txBody>
      </p:sp>
      <p:pic>
        <p:nvPicPr>
          <p:cNvPr id="350" name="Shape 3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9600" y="1219200"/>
            <a:ext cx="8077199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Speaking of INSANITY!!</a:t>
            </a:r>
          </a:p>
        </p:txBody>
      </p:sp>
      <p:pic>
        <p:nvPicPr>
          <p:cNvPr id="176" name="Shape 17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417637"/>
            <a:ext cx="8305799" cy="4830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FEELING ADDICTED</a:t>
            </a:r>
          </a:p>
        </p:txBody>
      </p:sp>
      <p:pic>
        <p:nvPicPr>
          <p:cNvPr id="182" name="Shape 18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417637"/>
            <a:ext cx="7696199" cy="2163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800" y="3810000"/>
            <a:ext cx="7696199" cy="274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Behavioral Change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IS    S - L- O - W</a:t>
            </a:r>
          </a:p>
          <a:p>
            <a:pPr indent="-114300" lvl="0" marL="342900" marR="0" rtl="0" algn="l">
              <a:spcBef>
                <a:spcPts val="72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72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PATIENCE</a:t>
            </a:r>
          </a:p>
          <a:p>
            <a:pPr indent="-114300" lvl="0" marL="342900" marR="0" rtl="0" algn="l">
              <a:spcBef>
                <a:spcPts val="72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72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MULTI-PRONGED APPROACH TO STOP THE UNDESIRABLE BEHAVIOR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ctrTitle"/>
          </p:nvPr>
        </p:nvSpPr>
        <p:spPr>
          <a:xfrm>
            <a:off x="685800" y="457200"/>
            <a:ext cx="7772400" cy="152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Safety Council </a:t>
            </a:r>
            <a:br>
              <a:rPr b="1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Victim Advocate Grant</a:t>
            </a:r>
          </a:p>
        </p:txBody>
      </p:sp>
      <p:sp>
        <p:nvSpPr>
          <p:cNvPr id="195" name="Shape 195"/>
          <p:cNvSpPr txBox="1"/>
          <p:nvPr>
            <p:ph idx="1" type="subTitle"/>
          </p:nvPr>
        </p:nvSpPr>
        <p:spPr>
          <a:xfrm>
            <a:off x="304800" y="2438400"/>
            <a:ext cx="571499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244061"/>
              </a:buClr>
              <a:buSzPct val="100000"/>
              <a:buFont typeface="Calibri"/>
              <a:buChar char="•"/>
            </a:pPr>
            <a:r>
              <a:rPr b="1" baseline="0" i="0" lang="en-US" sz="3200" u="none" cap="none" strike="noStrik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High Schools</a:t>
            </a:r>
          </a:p>
          <a:p>
            <a:pPr indent="0" lvl="0" marL="0" marR="0" rtl="0" algn="l">
              <a:spcBef>
                <a:spcPts val="640"/>
              </a:spcBef>
              <a:buClr>
                <a:srgbClr val="244061"/>
              </a:buClr>
              <a:buSzPct val="100000"/>
              <a:buFont typeface="Calibri"/>
              <a:buChar char="•"/>
            </a:pPr>
            <a:r>
              <a:rPr b="1" baseline="0" i="0" lang="en-US" sz="3200" u="none" cap="none" strike="noStrik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Victim Impact Panels </a:t>
            </a:r>
          </a:p>
          <a:p>
            <a:pPr indent="0" lvl="0" marL="0" marR="0" rtl="0" algn="l">
              <a:spcBef>
                <a:spcPts val="640"/>
              </a:spcBef>
              <a:buClr>
                <a:srgbClr val="244061"/>
              </a:buClr>
              <a:buSzPct val="100000"/>
              <a:buFont typeface="Calibri"/>
              <a:buChar char="•"/>
            </a:pPr>
            <a:r>
              <a:rPr b="1" baseline="0" i="0" lang="en-US" sz="3200" u="none" cap="none" strike="noStrik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Traffic Safety Professionals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2946" y="2286000"/>
            <a:ext cx="2845254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4648200"/>
            <a:ext cx="4038599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457200" y="3048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happen?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533400" y="1219200"/>
            <a:ext cx="8153399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Networking ……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GTSC Young Driver Toolkit </a:t>
            </a:r>
            <a:r>
              <a:rPr b="0" baseline="0" i="0" lang="en-US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http://www.safeny.ny.gov/SRO-Toolkit/default.html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Law Enforcement/SRO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Traffic Safety Boards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Group meetings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SADD Chapters – Newsletter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NSC media efforts</a:t>
            </a: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9800" y="2819400"/>
            <a:ext cx="2666999" cy="2788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6844" y="1012371"/>
            <a:ext cx="3885076" cy="468394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604158" y="1355271"/>
            <a:ext cx="31922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NSC – Year 2  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604156" y="2375807"/>
            <a:ext cx="3298371" cy="2631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28625" lvl="0" marL="428625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baseline="0" i="0" lang="en-US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Biography</a:t>
            </a:r>
          </a:p>
          <a:p>
            <a:pPr indent="-428625" lvl="0" marL="428625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baseline="0" i="0" lang="en-US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</a:p>
          <a:p>
            <a:pPr indent="-428625" lvl="0" marL="428625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baseline="0" i="0" lang="en-US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 Advisory</a:t>
            </a:r>
          </a:p>
          <a:p>
            <a:pPr indent="-428625" lvl="0" marL="428625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baseline="0" i="0" lang="en-US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 Release </a:t>
            </a:r>
          </a:p>
          <a:p>
            <a:pPr indent="-428625" lvl="0" marL="428625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b="0" baseline="0" i="0" lang="en-US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Survey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" y="0"/>
            <a:ext cx="9248285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